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20" d="100"/>
          <a:sy n="120" d="100"/>
        </p:scale>
        <p:origin x="-426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S50Z21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GOZ21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16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4388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ผลการประชุมเฟดที่เป็นไปตามคาดส่งผลให้เกิดแรงซื้อกลับเข้ามาในตลาดสินทรัพย์เสี่ยงหลังถูกเทขายในช่วงก่อนหน้า </a:t>
            </a:r>
            <a:r>
              <a:rPr lang="en-US" sz="1250" dirty="0" smtClean="0">
                <a:latin typeface="Cordia New" panose="020B0304020202020204" pitchFamily="34" charset="-34"/>
              </a:rPr>
              <a:t>(</a:t>
            </a:r>
            <a:r>
              <a:rPr lang="en-US" sz="1250" dirty="0" smtClean="0">
                <a:latin typeface="Cordia New" panose="020B0304020202020204" pitchFamily="34" charset="-34"/>
              </a:rPr>
              <a:t>Sell on rumor, buy on fact) </a:t>
            </a:r>
            <a:r>
              <a:rPr lang="th-TH" sz="1250" dirty="0" smtClean="0">
                <a:latin typeface="Cordia New" panose="020B0304020202020204" pitchFamily="34" charset="-34"/>
              </a:rPr>
              <a:t>ภายใต้เงื่อนไขการเติบโตทางเศรษฐกิจที่มีแนวโน้มเป็นบวกในปี </a:t>
            </a:r>
            <a:r>
              <a:rPr lang="en-US" sz="1250" dirty="0" smtClean="0">
                <a:latin typeface="Cordia New" panose="020B0304020202020204" pitchFamily="34" charset="-34"/>
              </a:rPr>
              <a:t>2565 </a:t>
            </a:r>
            <a:r>
              <a:rPr lang="th-TH" sz="1250" dirty="0" smtClean="0">
                <a:latin typeface="Cordia New" panose="020B0304020202020204" pitchFamily="34" charset="-34"/>
              </a:rPr>
              <a:t>นอกจากนี้ จากการศึกษาพฤติกรรมราคาในอดีตพบกว่าในช่วงของการ </a:t>
            </a:r>
            <a:r>
              <a:rPr lang="en-US" sz="1250" dirty="0" smtClean="0">
                <a:latin typeface="Cordia New" panose="020B0304020202020204" pitchFamily="34" charset="-34"/>
              </a:rPr>
              <a:t>tapering (</a:t>
            </a:r>
            <a:r>
              <a:rPr lang="th-TH" sz="1250" dirty="0" smtClean="0">
                <a:latin typeface="Cordia New" panose="020B0304020202020204" pitchFamily="34" charset="-34"/>
              </a:rPr>
              <a:t>ยังไม่ลดขนาดงบดุล หรือ ขึ้นดอกเบี้ย</a:t>
            </a:r>
            <a:r>
              <a:rPr lang="en-US" sz="1250" dirty="0" smtClean="0">
                <a:latin typeface="Cordia New" panose="020B0304020202020204" pitchFamily="34" charset="-34"/>
              </a:rPr>
              <a:t>) </a:t>
            </a:r>
            <a:r>
              <a:rPr lang="th-TH" sz="1250" dirty="0" smtClean="0">
                <a:latin typeface="Cordia New" panose="020B0304020202020204" pitchFamily="34" charset="-34"/>
              </a:rPr>
              <a:t>ตลาดหุ้นมักจะยังให้อัตราผลตอบแทนที่เป็นบวก ดังนั้น เรายังคงให้คำแนะนำการถือครองสถานะ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ต่อไป โดยคาดหวังการปรับขึ้นทดสอบ </a:t>
            </a:r>
            <a:r>
              <a:rPr lang="en-US" sz="1250" dirty="0" smtClean="0">
                <a:latin typeface="Cordia New" panose="020B0304020202020204" pitchFamily="34" charset="-34"/>
              </a:rPr>
              <a:t>990-1000 </a:t>
            </a:r>
            <a:r>
              <a:rPr lang="th-TH" sz="1250" dirty="0" smtClean="0">
                <a:latin typeface="Cordia New" panose="020B0304020202020204" pitchFamily="34" charset="-34"/>
              </a:rPr>
              <a:t>จุด ในระยะสั้น และ </a:t>
            </a:r>
            <a:r>
              <a:rPr lang="en-US" sz="1250" dirty="0" smtClean="0">
                <a:latin typeface="Cordia New" panose="020B0304020202020204" pitchFamily="34" charset="-34"/>
              </a:rPr>
              <a:t>1020-1030 </a:t>
            </a:r>
            <a:r>
              <a:rPr lang="th-TH" sz="1250" dirty="0" smtClean="0">
                <a:latin typeface="Cordia New" panose="020B0304020202020204" pitchFamily="34" charset="-34"/>
              </a:rPr>
              <a:t>จุดในระยะกลาง-ยาว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58048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963-965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980-1000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แท่งราคาสร้างรูปแบบการกลับตัวบริเวณแนวรับ </a:t>
            </a:r>
            <a:r>
              <a:rPr lang="en-US" sz="1250" dirty="0" smtClean="0">
                <a:latin typeface="Cordia New" panose="020B0304020202020204" pitchFamily="34" charset="-34"/>
              </a:rPr>
              <a:t>$1765 </a:t>
            </a:r>
            <a:r>
              <a:rPr lang="th-TH" sz="1250" dirty="0" smtClean="0">
                <a:latin typeface="Cordia New" panose="020B0304020202020204" pitchFamily="34" charset="-34"/>
              </a:rPr>
              <a:t>พร้อมสัญญาณซื้อจาก </a:t>
            </a:r>
            <a:r>
              <a:rPr lang="en-US" sz="1250" dirty="0" smtClean="0">
                <a:latin typeface="Cordia New" panose="020B0304020202020204" pitchFamily="34" charset="-34"/>
              </a:rPr>
              <a:t>MACD indicator </a:t>
            </a:r>
            <a:r>
              <a:rPr lang="th-TH" sz="1250" dirty="0" smtClean="0">
                <a:latin typeface="Cordia New" panose="020B0304020202020204" pitchFamily="34" charset="-34"/>
              </a:rPr>
              <a:t>หลังผลการประชุมเฟดเป็นไปตามที่ตลาดคาด </a:t>
            </a:r>
            <a:r>
              <a:rPr lang="en-US" sz="1250" dirty="0" smtClean="0">
                <a:latin typeface="Cordia New" panose="020B0304020202020204" pitchFamily="34" charset="-34"/>
              </a:rPr>
              <a:t>(no negative surprise) </a:t>
            </a:r>
            <a:r>
              <a:rPr lang="th-TH" sz="1250" dirty="0" smtClean="0">
                <a:latin typeface="Cordia New" panose="020B0304020202020204" pitchFamily="34" charset="-34"/>
              </a:rPr>
              <a:t>อย่างไรก็ตาม หากมองในเชิงพื้นฐานนับว่าเป็นลบต่อทิศทางราคาทองคำในระยะกลาง-ยาว ดังนั้นเราประเมินกรอบการฟื้นตัวอาจจำกัด ขณะที่ภาพระยะสั้นราคาต้องสามารถขึ้นยืนเหนือ</a:t>
            </a:r>
            <a:r>
              <a:rPr lang="en-US" sz="1250" dirty="0" smtClean="0">
                <a:latin typeface="Cordia New" panose="020B0304020202020204" pitchFamily="34" charset="-34"/>
              </a:rPr>
              <a:t> $1790-1800 </a:t>
            </a:r>
            <a:r>
              <a:rPr lang="th-TH" sz="1250" dirty="0" smtClean="0">
                <a:latin typeface="Cordia New" panose="020B0304020202020204" pitchFamily="34" charset="-34"/>
              </a:rPr>
              <a:t>ได้เพื่อยืนยันการกลับตัวเป็นขาขึ้น</a:t>
            </a:r>
            <a:endParaRPr lang="th-TH" sz="125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4640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ผลประชุมเฟดที่เป็นไปตามคาด หนุนแรงซื้อ </a:t>
            </a:r>
            <a:r>
              <a:rPr lang="en-US" sz="1300" dirty="0">
                <a:solidFill>
                  <a:srgbClr val="002060"/>
                </a:solidFill>
                <a:latin typeface="Cordia New" panose="020B0304020202020204" pitchFamily="34" charset="-34"/>
              </a:rPr>
              <a:t>b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uy on fact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พบสัญญาณซื้อมากขึ้น ต้องยืน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$1790-1800 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เพื่อยืนยันการกลับตัว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WAIT &amp; SEE</a:t>
            </a:r>
            <a:endParaRPr lang="en-US" sz="13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1274222"/>
            <a:ext cx="2724151" cy="18834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3740546"/>
            <a:ext cx="2724151" cy="199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16340</TotalTime>
  <Words>263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480</cp:revision>
  <dcterms:created xsi:type="dcterms:W3CDTF">2021-01-19T05:39:22Z</dcterms:created>
  <dcterms:modified xsi:type="dcterms:W3CDTF">2021-12-16T01:49:20Z</dcterms:modified>
</cp:coreProperties>
</file>