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S50Z21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LONG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GOZ21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17 </a:t>
            </a:r>
            <a:r>
              <a:rPr lang="en-US" sz="2000" dirty="0" smtClean="0"/>
              <a:t>December </a:t>
            </a:r>
            <a:r>
              <a:rPr lang="en-US" sz="2000" dirty="0"/>
              <a:t>2021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43885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ระยะสั้นตลาดอาจเผชิญแรงขายกดดันระหว่างทางจากความกังวล </a:t>
            </a:r>
            <a:r>
              <a:rPr lang="en-US" sz="1250" dirty="0" smtClean="0">
                <a:latin typeface="Cordia New" panose="020B0304020202020204" pitchFamily="34" charset="-34"/>
              </a:rPr>
              <a:t>tightening cycle </a:t>
            </a:r>
            <a:r>
              <a:rPr lang="th-TH" sz="1250" dirty="0" smtClean="0">
                <a:latin typeface="Cordia New" panose="020B0304020202020204" pitchFamily="34" charset="-34"/>
              </a:rPr>
              <a:t>หลัง </a:t>
            </a:r>
            <a:r>
              <a:rPr lang="en-US" sz="1250" dirty="0" smtClean="0">
                <a:latin typeface="Cordia New" panose="020B0304020202020204" pitchFamily="34" charset="-34"/>
              </a:rPr>
              <a:t>BOE, FED, </a:t>
            </a:r>
            <a:r>
              <a:rPr lang="th-TH" sz="1250" dirty="0" smtClean="0">
                <a:latin typeface="Cordia New" panose="020B0304020202020204" pitchFamily="34" charset="-34"/>
              </a:rPr>
              <a:t>และ </a:t>
            </a:r>
            <a:r>
              <a:rPr lang="en-US" sz="1250" dirty="0" smtClean="0">
                <a:latin typeface="Cordia New" panose="020B0304020202020204" pitchFamily="34" charset="-34"/>
              </a:rPr>
              <a:t>ECB </a:t>
            </a:r>
            <a:r>
              <a:rPr lang="th-TH" sz="1250" dirty="0" smtClean="0">
                <a:latin typeface="Cordia New" panose="020B0304020202020204" pitchFamily="34" charset="-34"/>
              </a:rPr>
              <a:t>เริ่มเดินหน้าลดวงเงินกระตุ้นเศรษฐกิจ</a:t>
            </a:r>
            <a:r>
              <a:rPr lang="en-US" sz="1250" dirty="0" smtClean="0">
                <a:latin typeface="Cordia New" panose="020B0304020202020204" pitchFamily="34" charset="-34"/>
              </a:rPr>
              <a:t> </a:t>
            </a:r>
            <a:r>
              <a:rPr lang="th-TH" sz="1250" dirty="0" smtClean="0">
                <a:latin typeface="Cordia New" panose="020B0304020202020204" pitchFamily="34" charset="-34"/>
              </a:rPr>
              <a:t>แต่ยังมองระยะกลาง-ยาว เป็นบวกภายใต้</a:t>
            </a:r>
            <a:r>
              <a:rPr lang="th-TH" sz="1250" dirty="0" smtClean="0">
                <a:latin typeface="Cordia New" panose="020B0304020202020204" pitchFamily="34" charset="-34"/>
              </a:rPr>
              <a:t>เงื่อนไขการเติบโตทางเศรษฐกิจที่มีแนวโน้มเป็นบวกในปี </a:t>
            </a:r>
            <a:r>
              <a:rPr lang="en-US" sz="1250" dirty="0" smtClean="0">
                <a:latin typeface="Cordia New" panose="020B0304020202020204" pitchFamily="34" charset="-34"/>
              </a:rPr>
              <a:t>2565 </a:t>
            </a:r>
            <a:r>
              <a:rPr lang="th-TH" sz="1250" dirty="0" smtClean="0">
                <a:latin typeface="Cordia New" panose="020B0304020202020204" pitchFamily="34" charset="-34"/>
              </a:rPr>
              <a:t>นอกจากนี้ จากการศึกษาพฤติกรรมราคาในอดีตพบกว่าในช่วงของการ </a:t>
            </a:r>
            <a:r>
              <a:rPr lang="en-US" sz="1250" dirty="0" smtClean="0">
                <a:latin typeface="Cordia New" panose="020B0304020202020204" pitchFamily="34" charset="-34"/>
              </a:rPr>
              <a:t>tapering (</a:t>
            </a:r>
            <a:r>
              <a:rPr lang="th-TH" sz="1250" dirty="0" smtClean="0">
                <a:latin typeface="Cordia New" panose="020B0304020202020204" pitchFamily="34" charset="-34"/>
              </a:rPr>
              <a:t>ยังไม่ลดขนาดงบดุล หรือ ขึ้นดอกเบี้ย</a:t>
            </a:r>
            <a:r>
              <a:rPr lang="en-US" sz="1250" dirty="0" smtClean="0">
                <a:latin typeface="Cordia New" panose="020B0304020202020204" pitchFamily="34" charset="-34"/>
              </a:rPr>
              <a:t>) </a:t>
            </a:r>
            <a:r>
              <a:rPr lang="th-TH" sz="1250" dirty="0" smtClean="0">
                <a:latin typeface="Cordia New" panose="020B0304020202020204" pitchFamily="34" charset="-34"/>
              </a:rPr>
              <a:t>ตลาดหุ้นมักจะยังให้อัตราผลตอบแทนที่เป็นบวก </a:t>
            </a:r>
            <a:r>
              <a:rPr lang="th-TH" sz="1250" dirty="0" smtClean="0">
                <a:latin typeface="Cordia New" panose="020B0304020202020204" pitchFamily="34" charset="-34"/>
              </a:rPr>
              <a:t>คาดหวัง</a:t>
            </a:r>
            <a:r>
              <a:rPr lang="th-TH" sz="1250" dirty="0" smtClean="0">
                <a:latin typeface="Cordia New" panose="020B0304020202020204" pitchFamily="34" charset="-34"/>
              </a:rPr>
              <a:t>การปรับขึ้นทดสอบ </a:t>
            </a:r>
            <a:r>
              <a:rPr lang="en-US" sz="1250" dirty="0" smtClean="0">
                <a:latin typeface="Cordia New" panose="020B0304020202020204" pitchFamily="34" charset="-34"/>
              </a:rPr>
              <a:t>990-1000 </a:t>
            </a:r>
            <a:r>
              <a:rPr lang="th-TH" sz="1250" dirty="0" smtClean="0">
                <a:latin typeface="Cordia New" panose="020B0304020202020204" pitchFamily="34" charset="-34"/>
              </a:rPr>
              <a:t>จุด ในระยะสั้น และ </a:t>
            </a:r>
            <a:r>
              <a:rPr lang="en-US" sz="1250" dirty="0" smtClean="0">
                <a:latin typeface="Cordia New" panose="020B0304020202020204" pitchFamily="34" charset="-34"/>
              </a:rPr>
              <a:t>1020-1030 </a:t>
            </a:r>
            <a:r>
              <a:rPr lang="th-TH" sz="1250" dirty="0" smtClean="0">
                <a:latin typeface="Cordia New" panose="020B0304020202020204" pitchFamily="34" charset="-34"/>
              </a:rPr>
              <a:t>จุดในระยะกลาง-ยาว</a:t>
            </a:r>
            <a:r>
              <a:rPr lang="en-US" sz="1250" dirty="0" smtClean="0">
                <a:latin typeface="Cordia New" panose="020B0304020202020204" pitchFamily="34" charset="-34"/>
              </a:rPr>
              <a:t>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977847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963-965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</a:t>
                      </a:r>
                      <a:r>
                        <a:rPr lang="th-TH" sz="1300" dirty="0" smtClean="0"/>
                        <a:t>90</a:t>
                      </a:r>
                      <a:r>
                        <a:rPr lang="en-US" sz="1300" dirty="0" smtClean="0"/>
                        <a:t>-1000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940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แท่งราคาสร้างรูปแบบการกลับตัวบริเวณแนวรับ </a:t>
            </a:r>
            <a:r>
              <a:rPr lang="en-US" sz="1250" dirty="0" smtClean="0">
                <a:latin typeface="Cordia New" panose="020B0304020202020204" pitchFamily="34" charset="-34"/>
              </a:rPr>
              <a:t>$1765 </a:t>
            </a:r>
            <a:r>
              <a:rPr lang="th-TH" sz="1250" dirty="0" smtClean="0">
                <a:latin typeface="Cordia New" panose="020B0304020202020204" pitchFamily="34" charset="-34"/>
              </a:rPr>
              <a:t>พร้อมสัญญาณซื้อจาก </a:t>
            </a:r>
            <a:r>
              <a:rPr lang="en-US" sz="1250" dirty="0" smtClean="0">
                <a:latin typeface="Cordia New" panose="020B0304020202020204" pitchFamily="34" charset="-34"/>
              </a:rPr>
              <a:t>MACD indicator </a:t>
            </a:r>
            <a:r>
              <a:rPr lang="th-TH" sz="1250" dirty="0" smtClean="0">
                <a:latin typeface="Cordia New" panose="020B0304020202020204" pitchFamily="34" charset="-34"/>
              </a:rPr>
              <a:t>หลังผลการประชุมเฟดเป็นไปตามที่ตลาดคาด </a:t>
            </a:r>
            <a:r>
              <a:rPr lang="en-US" sz="1250" dirty="0" smtClean="0">
                <a:latin typeface="Cordia New" panose="020B0304020202020204" pitchFamily="34" charset="-34"/>
              </a:rPr>
              <a:t>(no negative surprise) </a:t>
            </a:r>
            <a:r>
              <a:rPr lang="th-TH" sz="1250" dirty="0" smtClean="0">
                <a:latin typeface="Cordia New" panose="020B0304020202020204" pitchFamily="34" charset="-34"/>
              </a:rPr>
              <a:t>อย่างไรก็ตาม หากมองในเชิงพื้นฐานนับว่าเป็นลบต่อทิศทางราคาทองคำในระยะกลาง-ยาว ดังนั้นเราประเมินกรอบการฟื้นตัวอาจจำกัด ขณะที่ภาพระยะสั้นราคาต้องสามารถขึ้นยืนเหนือ</a:t>
            </a:r>
            <a:r>
              <a:rPr lang="en-US" sz="1250" dirty="0" smtClean="0">
                <a:latin typeface="Cordia New" panose="020B0304020202020204" pitchFamily="34" charset="-34"/>
              </a:rPr>
              <a:t> $1790-1800 </a:t>
            </a:r>
            <a:r>
              <a:rPr lang="th-TH" sz="1250" dirty="0" smtClean="0">
                <a:latin typeface="Cordia New" panose="020B0304020202020204" pitchFamily="34" charset="-34"/>
              </a:rPr>
              <a:t>ได้เพื่อยืนยันการกลับตัวเป็นขาขึ้น</a:t>
            </a:r>
            <a:endParaRPr lang="th-TH" sz="125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437764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1790-1800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mtClean="0"/>
                        <a:t>1830-1850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1775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ยังมองตลาดระยะกลางเป็นบวกแม้ภาพการขึ้นดอกเบี้ยเริ่มชัดขึ้นเรื่อยๆ</a:t>
            </a:r>
            <a:endParaRPr lang="en-US" sz="13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พบสัญญาณซื้อมากขึ้น ต้องยืน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$1790-1800 </a:t>
            </a:r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เพื่อยืนยันการกลับตัว</a:t>
            </a:r>
            <a:endParaRPr lang="th-TH" sz="125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LONG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7" y="1274222"/>
            <a:ext cx="2724151" cy="188341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7" y="3740546"/>
            <a:ext cx="2744507" cy="190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16355</TotalTime>
  <Words>255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482</cp:revision>
  <dcterms:created xsi:type="dcterms:W3CDTF">2021-01-19T05:39:22Z</dcterms:created>
  <dcterms:modified xsi:type="dcterms:W3CDTF">2021-12-17T01:39:42Z</dcterms:modified>
</cp:coreProperties>
</file>