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4D0C"/>
    <a:srgbClr val="CCFFFF"/>
    <a:srgbClr val="B3580D"/>
    <a:srgbClr val="FB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8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9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6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7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5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2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3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3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7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3E95-547A-4BA8-B46A-EEB6BCABEB4F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8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29"/>
          <a:stretch/>
        </p:blipFill>
        <p:spPr>
          <a:xfrm>
            <a:off x="1015770" y="6316996"/>
            <a:ext cx="6819900" cy="3524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9175" y="235789"/>
            <a:ext cx="236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TFEX Strategy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81077" y="1045418"/>
            <a:ext cx="2724151" cy="239921"/>
            <a:chOff x="2667000" y="1495426"/>
            <a:chExt cx="2724150" cy="361950"/>
          </a:xfrm>
        </p:grpSpPr>
        <p:sp>
          <p:nvSpPr>
            <p:cNvPr id="9" name="Rectangle 8"/>
            <p:cNvSpPr/>
            <p:nvPr/>
          </p:nvSpPr>
          <p:spPr>
            <a:xfrm>
              <a:off x="3886200" y="1495426"/>
              <a:ext cx="1504950" cy="3619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>
                  <a:solidFill>
                    <a:schemeClr val="tx1"/>
                  </a:solidFill>
                </a:rPr>
                <a:t>S50Z21</a:t>
              </a:r>
            </a:p>
          </p:txBody>
        </p:sp>
        <p:sp>
          <p:nvSpPr>
            <p:cNvPr id="8" name="Pentagon 7"/>
            <p:cNvSpPr/>
            <p:nvPr/>
          </p:nvSpPr>
          <p:spPr>
            <a:xfrm>
              <a:off x="2667000" y="1495426"/>
              <a:ext cx="1390650" cy="361950"/>
            </a:xfrm>
            <a:prstGeom prst="homePlat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 smtClean="0">
                  <a:solidFill>
                    <a:schemeClr val="bg1"/>
                  </a:solidFill>
                </a:rPr>
                <a:t>LONG</a:t>
              </a:r>
              <a:endParaRPr lang="en-US" sz="13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981077" y="1811552"/>
            <a:ext cx="2724151" cy="1854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00279" y="3502727"/>
            <a:ext cx="1504951" cy="2378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GOZ21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10984" y="389677"/>
            <a:ext cx="2259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smtClean="0"/>
              <a:t>17 </a:t>
            </a:r>
            <a:r>
              <a:rPr lang="en-US" sz="2000" dirty="0" smtClean="0"/>
              <a:t>December </a:t>
            </a:r>
            <a:r>
              <a:rPr lang="en-US" sz="2000" dirty="0"/>
              <a:t>2021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52215" y="1284484"/>
            <a:ext cx="3671212" cy="143885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250" dirty="0" smtClean="0">
                <a:latin typeface="Cordia New" panose="020B0304020202020204" pitchFamily="34" charset="-34"/>
              </a:rPr>
              <a:t>ระยะสั้นตลาดอาจเผชิญแรงขายกดดันระหว่างทางจากความกังวล </a:t>
            </a:r>
            <a:r>
              <a:rPr lang="en-US" sz="1250" dirty="0" smtClean="0">
                <a:latin typeface="Cordia New" panose="020B0304020202020204" pitchFamily="34" charset="-34"/>
              </a:rPr>
              <a:t>tightening cycle </a:t>
            </a:r>
            <a:r>
              <a:rPr lang="th-TH" sz="1250" dirty="0" smtClean="0">
                <a:latin typeface="Cordia New" panose="020B0304020202020204" pitchFamily="34" charset="-34"/>
              </a:rPr>
              <a:t>หลัง </a:t>
            </a:r>
            <a:r>
              <a:rPr lang="en-US" sz="1250" dirty="0" smtClean="0">
                <a:latin typeface="Cordia New" panose="020B0304020202020204" pitchFamily="34" charset="-34"/>
              </a:rPr>
              <a:t>BOE, FED, </a:t>
            </a:r>
            <a:r>
              <a:rPr lang="th-TH" sz="1250" dirty="0" smtClean="0">
                <a:latin typeface="Cordia New" panose="020B0304020202020204" pitchFamily="34" charset="-34"/>
              </a:rPr>
              <a:t>และ </a:t>
            </a:r>
            <a:r>
              <a:rPr lang="en-US" sz="1250" dirty="0" smtClean="0">
                <a:latin typeface="Cordia New" panose="020B0304020202020204" pitchFamily="34" charset="-34"/>
              </a:rPr>
              <a:t>ECB </a:t>
            </a:r>
            <a:r>
              <a:rPr lang="th-TH" sz="1250" dirty="0" smtClean="0">
                <a:latin typeface="Cordia New" panose="020B0304020202020204" pitchFamily="34" charset="-34"/>
              </a:rPr>
              <a:t>เริ่มเดินหน้าลดวงเงินกระตุ้นเศรษฐกิจ</a:t>
            </a:r>
            <a:r>
              <a:rPr lang="en-US" sz="1250" dirty="0" smtClean="0">
                <a:latin typeface="Cordia New" panose="020B0304020202020204" pitchFamily="34" charset="-34"/>
              </a:rPr>
              <a:t> </a:t>
            </a:r>
            <a:r>
              <a:rPr lang="th-TH" sz="1250" dirty="0" smtClean="0">
                <a:latin typeface="Cordia New" panose="020B0304020202020204" pitchFamily="34" charset="-34"/>
              </a:rPr>
              <a:t>แต่ยังมองระยะกลาง-ยาว เป็นบวกภายใต้</a:t>
            </a:r>
            <a:r>
              <a:rPr lang="th-TH" sz="1250" dirty="0" smtClean="0">
                <a:latin typeface="Cordia New" panose="020B0304020202020204" pitchFamily="34" charset="-34"/>
              </a:rPr>
              <a:t>เงื่อนไขการเติบโตทางเศรษฐกิจที่มีแนวโน้มเป็นบวกในปี </a:t>
            </a:r>
            <a:r>
              <a:rPr lang="en-US" sz="1250" dirty="0" smtClean="0">
                <a:latin typeface="Cordia New" panose="020B0304020202020204" pitchFamily="34" charset="-34"/>
              </a:rPr>
              <a:t>2565 </a:t>
            </a:r>
            <a:r>
              <a:rPr lang="th-TH" sz="1250" dirty="0" smtClean="0">
                <a:latin typeface="Cordia New" panose="020B0304020202020204" pitchFamily="34" charset="-34"/>
              </a:rPr>
              <a:t>นอกจากนี้ จากการศึกษาพฤติกรรมราคาในอดีตพบกว่าในช่วงของการ </a:t>
            </a:r>
            <a:r>
              <a:rPr lang="en-US" sz="1250" dirty="0" smtClean="0">
                <a:latin typeface="Cordia New" panose="020B0304020202020204" pitchFamily="34" charset="-34"/>
              </a:rPr>
              <a:t>tapering (</a:t>
            </a:r>
            <a:r>
              <a:rPr lang="th-TH" sz="1250" dirty="0" smtClean="0">
                <a:latin typeface="Cordia New" panose="020B0304020202020204" pitchFamily="34" charset="-34"/>
              </a:rPr>
              <a:t>ยังไม่ลดขนาดงบดุล หรือ ขึ้นดอกเบี้ย</a:t>
            </a:r>
            <a:r>
              <a:rPr lang="en-US" sz="1250" dirty="0" smtClean="0">
                <a:latin typeface="Cordia New" panose="020B0304020202020204" pitchFamily="34" charset="-34"/>
              </a:rPr>
              <a:t>) </a:t>
            </a:r>
            <a:r>
              <a:rPr lang="th-TH" sz="1250" dirty="0" smtClean="0">
                <a:latin typeface="Cordia New" panose="020B0304020202020204" pitchFamily="34" charset="-34"/>
              </a:rPr>
              <a:t>ตลาดหุ้นมักจะยังให้อัตราผลตอบแทนที่เป็นบวก </a:t>
            </a:r>
            <a:r>
              <a:rPr lang="th-TH" sz="1250" dirty="0" smtClean="0">
                <a:latin typeface="Cordia New" panose="020B0304020202020204" pitchFamily="34" charset="-34"/>
              </a:rPr>
              <a:t>คาดหวัง</a:t>
            </a:r>
            <a:r>
              <a:rPr lang="th-TH" sz="1250" dirty="0" smtClean="0">
                <a:latin typeface="Cordia New" panose="020B0304020202020204" pitchFamily="34" charset="-34"/>
              </a:rPr>
              <a:t>การปรับขึ้นทดสอบ </a:t>
            </a:r>
            <a:r>
              <a:rPr lang="en-US" sz="1250" dirty="0" smtClean="0">
                <a:latin typeface="Cordia New" panose="020B0304020202020204" pitchFamily="34" charset="-34"/>
              </a:rPr>
              <a:t>990-1000 </a:t>
            </a:r>
            <a:r>
              <a:rPr lang="th-TH" sz="1250" dirty="0" smtClean="0">
                <a:latin typeface="Cordia New" panose="020B0304020202020204" pitchFamily="34" charset="-34"/>
              </a:rPr>
              <a:t>จุด ในระยะสั้น และ </a:t>
            </a:r>
            <a:r>
              <a:rPr lang="en-US" sz="1250" dirty="0" smtClean="0">
                <a:latin typeface="Cordia New" panose="020B0304020202020204" pitchFamily="34" charset="-34"/>
              </a:rPr>
              <a:t>1020-1030 </a:t>
            </a:r>
            <a:r>
              <a:rPr lang="th-TH" sz="1250" dirty="0" smtClean="0">
                <a:latin typeface="Cordia New" panose="020B0304020202020204" pitchFamily="34" charset="-34"/>
              </a:rPr>
              <a:t>จุดในระยะกลาง-ยาว</a:t>
            </a:r>
            <a:r>
              <a:rPr lang="en-US" sz="1250" dirty="0" smtClean="0">
                <a:latin typeface="Cordia New" panose="020B0304020202020204" pitchFamily="34" charset="-34"/>
              </a:rPr>
              <a:t> </a:t>
            </a:r>
            <a:endParaRPr lang="th-TH" sz="1250" dirty="0" smtClean="0">
              <a:latin typeface="Cordia New" panose="020B0304020202020204" pitchFamily="34" charset="-34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977847"/>
              </p:ext>
            </p:extLst>
          </p:nvPr>
        </p:nvGraphicFramePr>
        <p:xfrm>
          <a:off x="4135154" y="267305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963-965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</a:t>
                      </a:r>
                      <a:r>
                        <a:rPr lang="th-TH" sz="1300" dirty="0" smtClean="0"/>
                        <a:t>90</a:t>
                      </a:r>
                      <a:r>
                        <a:rPr lang="en-US" sz="1300" dirty="0" smtClean="0"/>
                        <a:t>-1000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940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4052214" y="3746893"/>
            <a:ext cx="3691568" cy="12464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250" dirty="0" smtClean="0">
                <a:latin typeface="Cordia New" panose="020B0304020202020204" pitchFamily="34" charset="-34"/>
              </a:rPr>
              <a:t>แท่งราคาสร้างรูปแบบการกลับตัวบริเวณแนวรับ </a:t>
            </a:r>
            <a:r>
              <a:rPr lang="en-US" sz="1250" dirty="0" smtClean="0">
                <a:latin typeface="Cordia New" panose="020B0304020202020204" pitchFamily="34" charset="-34"/>
              </a:rPr>
              <a:t>$1765 </a:t>
            </a:r>
            <a:r>
              <a:rPr lang="th-TH" sz="1250" dirty="0" smtClean="0">
                <a:latin typeface="Cordia New" panose="020B0304020202020204" pitchFamily="34" charset="-34"/>
              </a:rPr>
              <a:t>พร้อมสัญญาณซื้อจาก </a:t>
            </a:r>
            <a:r>
              <a:rPr lang="en-US" sz="1250" dirty="0" smtClean="0">
                <a:latin typeface="Cordia New" panose="020B0304020202020204" pitchFamily="34" charset="-34"/>
              </a:rPr>
              <a:t>MACD indicator </a:t>
            </a:r>
            <a:r>
              <a:rPr lang="th-TH" sz="1250" dirty="0" smtClean="0">
                <a:latin typeface="Cordia New" panose="020B0304020202020204" pitchFamily="34" charset="-34"/>
              </a:rPr>
              <a:t>หลังผลการประชุมเฟดเป็นไปตามที่ตลาดคาด </a:t>
            </a:r>
            <a:r>
              <a:rPr lang="en-US" sz="1250" dirty="0" smtClean="0">
                <a:latin typeface="Cordia New" panose="020B0304020202020204" pitchFamily="34" charset="-34"/>
              </a:rPr>
              <a:t>(no negative surprise) </a:t>
            </a:r>
            <a:r>
              <a:rPr lang="th-TH" sz="1250" dirty="0" smtClean="0">
                <a:latin typeface="Cordia New" panose="020B0304020202020204" pitchFamily="34" charset="-34"/>
              </a:rPr>
              <a:t>อย่างไรก็ตาม หากมองในเชิงพื้นฐานนับว่าเป็นลบต่อทิศทางราคาทองคำในระยะกลาง-ยาว ดังนั้นเราประเมินกรอบการฟื้นตัวอาจจำกัด ขณะที่ภาพระยะสั้นราคาต้องสามารถขึ้นยืนเหนือ</a:t>
            </a:r>
            <a:r>
              <a:rPr lang="en-US" sz="1250" dirty="0" smtClean="0">
                <a:latin typeface="Cordia New" panose="020B0304020202020204" pitchFamily="34" charset="-34"/>
              </a:rPr>
              <a:t> $1790-1800 </a:t>
            </a:r>
            <a:r>
              <a:rPr lang="th-TH" sz="1250" dirty="0" smtClean="0">
                <a:latin typeface="Cordia New" panose="020B0304020202020204" pitchFamily="34" charset="-34"/>
              </a:rPr>
              <a:t>ได้เพื่อยืนยันการกลับตัวเป็นขาขึ้น</a:t>
            </a:r>
            <a:endParaRPr lang="th-TH" sz="125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437764"/>
              </p:ext>
            </p:extLst>
          </p:nvPr>
        </p:nvGraphicFramePr>
        <p:xfrm>
          <a:off x="4135154" y="513601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1790-1800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smtClean="0"/>
                        <a:t>1830-1850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1775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4084339" y="1045418"/>
            <a:ext cx="3639090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3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ยังมองตลาดระยะกลางเป็นบวกแม้ภาพการขึ้นดอกเบี้ยเริ่มชัดขึ้นเรื่อยๆ</a:t>
            </a:r>
            <a:endParaRPr lang="en-US" sz="1300" dirty="0">
              <a:solidFill>
                <a:srgbClr val="002060"/>
              </a:solidFill>
              <a:latin typeface="Cordia New" panose="020B0304020202020204" pitchFamily="34" charset="-34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031860" y="3500626"/>
            <a:ext cx="3639088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พบสัญญาณซื้อมากขึ้น ต้องยืน </a:t>
            </a:r>
            <a:r>
              <a:rPr lang="en-US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$1790-1800 </a:t>
            </a:r>
            <a:r>
              <a:rPr lang="th-TH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เพื่อยืนยันการกลับตัว</a:t>
            </a:r>
            <a:endParaRPr lang="th-TH" sz="1250" dirty="0">
              <a:solidFill>
                <a:srgbClr val="00206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74989" y="5734090"/>
            <a:ext cx="3160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Analyst:  Chaiwat Arsirawichai +662 659 8301 </a:t>
            </a:r>
          </a:p>
          <a:p>
            <a:r>
              <a:rPr lang="en-US" sz="1200" dirty="0"/>
              <a:t>                 Thansin Klinthanom  +662 659 8025 </a:t>
            </a:r>
          </a:p>
        </p:txBody>
      </p:sp>
      <p:sp>
        <p:nvSpPr>
          <p:cNvPr id="21" name="Pentagon 20"/>
          <p:cNvSpPr/>
          <p:nvPr/>
        </p:nvSpPr>
        <p:spPr>
          <a:xfrm>
            <a:off x="981532" y="3500625"/>
            <a:ext cx="1390651" cy="239921"/>
          </a:xfrm>
          <a:prstGeom prst="homePlat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chemeClr val="bg1"/>
                </a:solidFill>
              </a:rPr>
              <a:t>LONG</a:t>
            </a:r>
            <a:endParaRPr lang="en-US" sz="1300" b="1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7" y="1274222"/>
            <a:ext cx="2724151" cy="188341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7" y="3740546"/>
            <a:ext cx="2744507" cy="1906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23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16355</TotalTime>
  <Words>255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Cordia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Thansin Mr.. Klinthanom</dc:creator>
  <cp:lastModifiedBy>Thansin Mr.. Klinthanom</cp:lastModifiedBy>
  <cp:revision>482</cp:revision>
  <dcterms:created xsi:type="dcterms:W3CDTF">2021-01-19T05:39:22Z</dcterms:created>
  <dcterms:modified xsi:type="dcterms:W3CDTF">2021-12-17T01:39:42Z</dcterms:modified>
</cp:coreProperties>
</file>