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S50Z21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GOZ21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20</a:t>
            </a:r>
            <a:r>
              <a:rPr lang="en-US" sz="2000" dirty="0" smtClean="0"/>
              <a:t>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4388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ระยะสั้นตลาดอาจเผชิญแรงขายกดดันระหว่างทางจากความกังวล </a:t>
            </a:r>
            <a:r>
              <a:rPr lang="en-US" sz="1250" dirty="0" smtClean="0">
                <a:latin typeface="Cordia New" panose="020B0304020202020204" pitchFamily="34" charset="-34"/>
              </a:rPr>
              <a:t>tightening cycle </a:t>
            </a:r>
            <a:r>
              <a:rPr lang="th-TH" sz="1250" dirty="0" smtClean="0">
                <a:latin typeface="Cordia New" panose="020B0304020202020204" pitchFamily="34" charset="-34"/>
              </a:rPr>
              <a:t>หลัง </a:t>
            </a:r>
            <a:r>
              <a:rPr lang="en-US" sz="1250" dirty="0" smtClean="0">
                <a:latin typeface="Cordia New" panose="020B0304020202020204" pitchFamily="34" charset="-34"/>
              </a:rPr>
              <a:t>BOE, FED,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ECB </a:t>
            </a:r>
            <a:r>
              <a:rPr lang="th-TH" sz="1250" dirty="0" smtClean="0">
                <a:latin typeface="Cordia New" panose="020B0304020202020204" pitchFamily="34" charset="-34"/>
              </a:rPr>
              <a:t>เริ่มเดินหน้าลดวงเงินกระตุ้นเศรษฐกิจ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r>
              <a:rPr lang="th-TH" sz="1250" dirty="0" smtClean="0">
                <a:latin typeface="Cordia New" panose="020B0304020202020204" pitchFamily="34" charset="-34"/>
              </a:rPr>
              <a:t>แต่ยังมองระยะกลาง-ยาว เป็นบวกภายใต้เงื่อนไขการเติบโตทางเศรษฐกิจที่มีแนวโน้มเป็นบวกในปี </a:t>
            </a:r>
            <a:r>
              <a:rPr lang="en-US" sz="1250" dirty="0" smtClean="0">
                <a:latin typeface="Cordia New" panose="020B0304020202020204" pitchFamily="34" charset="-34"/>
              </a:rPr>
              <a:t>2565 </a:t>
            </a:r>
            <a:r>
              <a:rPr lang="th-TH" sz="1250" dirty="0" smtClean="0">
                <a:latin typeface="Cordia New" panose="020B0304020202020204" pitchFamily="34" charset="-34"/>
              </a:rPr>
              <a:t>นอกจากนี้ จากการศึกษาพฤติกรรมราคาในอดีตพบกว่าในช่วงของการ </a:t>
            </a:r>
            <a:r>
              <a:rPr lang="en-US" sz="1250" dirty="0" smtClean="0">
                <a:latin typeface="Cordia New" panose="020B0304020202020204" pitchFamily="34" charset="-34"/>
              </a:rPr>
              <a:t>tapering (</a:t>
            </a:r>
            <a:r>
              <a:rPr lang="th-TH" sz="1250" dirty="0" smtClean="0">
                <a:latin typeface="Cordia New" panose="020B0304020202020204" pitchFamily="34" charset="-34"/>
              </a:rPr>
              <a:t>ยังไม่ลดขนาดงบดุล หรือ ขึ้นดอกเบี้ย</a:t>
            </a:r>
            <a:r>
              <a:rPr lang="en-US" sz="1250" dirty="0" smtClean="0">
                <a:latin typeface="Cordia New" panose="020B0304020202020204" pitchFamily="34" charset="-34"/>
              </a:rPr>
              <a:t>) </a:t>
            </a:r>
            <a:r>
              <a:rPr lang="th-TH" sz="1250" dirty="0" smtClean="0">
                <a:latin typeface="Cordia New" panose="020B0304020202020204" pitchFamily="34" charset="-34"/>
              </a:rPr>
              <a:t>ตลาดหุ้นมักจะยังให้อัตราผลตอบแทนที่เป็นบวก คาดหวังการปรับขึ้นทดสอบ </a:t>
            </a:r>
            <a:r>
              <a:rPr lang="en-US" sz="1250" dirty="0" smtClean="0">
                <a:latin typeface="Cordia New" panose="020B0304020202020204" pitchFamily="34" charset="-34"/>
              </a:rPr>
              <a:t>990-1000 </a:t>
            </a:r>
            <a:r>
              <a:rPr lang="th-TH" sz="1250" dirty="0" smtClean="0">
                <a:latin typeface="Cordia New" panose="020B0304020202020204" pitchFamily="34" charset="-34"/>
              </a:rPr>
              <a:t>จุด ในระยะสั้น และ </a:t>
            </a:r>
            <a:r>
              <a:rPr lang="en-US" sz="1250" dirty="0" smtClean="0">
                <a:latin typeface="Cordia New" panose="020B0304020202020204" pitchFamily="34" charset="-34"/>
              </a:rPr>
              <a:t>1020-1030 </a:t>
            </a:r>
            <a:r>
              <a:rPr lang="th-TH" sz="1250" dirty="0" smtClean="0">
                <a:latin typeface="Cordia New" panose="020B0304020202020204" pitchFamily="34" charset="-34"/>
              </a:rPr>
              <a:t>จุดในระยะกลาง-ยาว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00350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970-973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990-1000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ราคาทองคำทำราคาปิดสูงสุดในรอบ </a:t>
            </a:r>
            <a:r>
              <a:rPr lang="en-US" sz="1250" dirty="0" smtClean="0">
                <a:latin typeface="Cordia New" panose="020B0304020202020204" pitchFamily="34" charset="-34"/>
              </a:rPr>
              <a:t>3 </a:t>
            </a:r>
            <a:r>
              <a:rPr lang="th-TH" sz="1250" dirty="0" smtClean="0">
                <a:latin typeface="Cordia New" panose="020B0304020202020204" pitchFamily="34" charset="-34"/>
              </a:rPr>
              <a:t>สัปดาห์ 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พร้อมสัญญาณบวกจากเครื่องมือ </a:t>
            </a:r>
            <a:r>
              <a:rPr lang="en-US" sz="1250" dirty="0" smtClean="0">
                <a:latin typeface="Cordia New" panose="020B0304020202020204" pitchFamily="34" charset="-34"/>
              </a:rPr>
              <a:t>MACD (golden cross)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ที่ปรับสู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งขึ้น บ่งชี้ความต่อเนื่องของการฟื้นตัวของดัชนีราคา แม้ปัจจัยเชิงพื้นฐานค่อนข้างเป็นลบต่อราคาทองคำในระยะกลาง-ยาว จากอัตราผลตอบแทนพันธบัตรที่สูงขึ้นรวมถึงภาพรวมเศณษฐกิจที่เป็นบวก แต่ระยะสั้นเราให้น้ำหนักปัจจัยเชิงเทคนิคมากกว่า คงคำแนะนำ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โดยมองเป้าหมายการทำกำไรอยู่ที่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37764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1790-1800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1775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ยังมองตลาดระยะกลางเป็นบวกแม้ภาพการขึ้นดอกเบี้ยเริ่มชัดขึ้นเรื่อยๆ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ยืน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$1790-1800 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ได้ ลุ้นขึ้นทดสอบ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$1830-1850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6" y="3740546"/>
            <a:ext cx="2724151" cy="19935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6" y="1274822"/>
            <a:ext cx="2724151" cy="197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16363</TotalTime>
  <Words>259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483</cp:revision>
  <dcterms:created xsi:type="dcterms:W3CDTF">2021-01-19T05:39:22Z</dcterms:created>
  <dcterms:modified xsi:type="dcterms:W3CDTF">2021-12-20T01:38:36Z</dcterms:modified>
</cp:coreProperties>
</file>