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4D0C"/>
    <a:srgbClr val="CCFFFF"/>
    <a:srgbClr val="B3580D"/>
    <a:srgbClr val="FB3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6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45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8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9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60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478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5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3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3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62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31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35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4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7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43E95-547A-4BA8-B46A-EEB6BCABEB4F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08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729"/>
          <a:stretch/>
        </p:blipFill>
        <p:spPr>
          <a:xfrm>
            <a:off x="1015770" y="6316996"/>
            <a:ext cx="6819900" cy="3524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19175" y="235789"/>
            <a:ext cx="2362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TFEX Strategy 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981077" y="1045418"/>
            <a:ext cx="2724151" cy="239921"/>
            <a:chOff x="2667000" y="1495426"/>
            <a:chExt cx="2724150" cy="361950"/>
          </a:xfrm>
        </p:grpSpPr>
        <p:sp>
          <p:nvSpPr>
            <p:cNvPr id="9" name="Rectangle 8"/>
            <p:cNvSpPr/>
            <p:nvPr/>
          </p:nvSpPr>
          <p:spPr>
            <a:xfrm>
              <a:off x="3886200" y="1495426"/>
              <a:ext cx="1504950" cy="36195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>
                  <a:solidFill>
                    <a:schemeClr val="tx1"/>
                  </a:solidFill>
                </a:rPr>
                <a:t>S50Z21</a:t>
              </a:r>
            </a:p>
          </p:txBody>
        </p:sp>
        <p:sp>
          <p:nvSpPr>
            <p:cNvPr id="8" name="Pentagon 7"/>
            <p:cNvSpPr/>
            <p:nvPr/>
          </p:nvSpPr>
          <p:spPr>
            <a:xfrm>
              <a:off x="2667000" y="1495426"/>
              <a:ext cx="1390650" cy="361950"/>
            </a:xfrm>
            <a:prstGeom prst="homePlat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 smtClean="0">
                  <a:solidFill>
                    <a:schemeClr val="bg1"/>
                  </a:solidFill>
                </a:rPr>
                <a:t>LONG</a:t>
              </a:r>
              <a:endParaRPr lang="en-US" sz="13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981077" y="1811552"/>
            <a:ext cx="2724151" cy="18546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200279" y="3502727"/>
            <a:ext cx="1504951" cy="2378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>
                <a:solidFill>
                  <a:schemeClr val="tx1"/>
                </a:solidFill>
              </a:rPr>
              <a:t>GOZ21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410984" y="389677"/>
            <a:ext cx="22599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 </a:t>
            </a:r>
            <a:r>
              <a:rPr lang="en-US" sz="2000" dirty="0" smtClean="0"/>
              <a:t>21 </a:t>
            </a:r>
            <a:r>
              <a:rPr lang="en-US" sz="2000" dirty="0" smtClean="0"/>
              <a:t>December </a:t>
            </a:r>
            <a:r>
              <a:rPr lang="en-US" sz="2000" dirty="0"/>
              <a:t>2021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052215" y="1284484"/>
            <a:ext cx="3671212" cy="105413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250" dirty="0" smtClean="0">
                <a:latin typeface="Cordia New" panose="020B0304020202020204" pitchFamily="34" charset="-34"/>
              </a:rPr>
              <a:t>ดัชนี </a:t>
            </a:r>
            <a:r>
              <a:rPr lang="en-US" sz="1250" dirty="0" smtClean="0">
                <a:latin typeface="Cordia New" panose="020B0304020202020204" pitchFamily="34" charset="-34"/>
              </a:rPr>
              <a:t>SET50 </a:t>
            </a:r>
            <a:r>
              <a:rPr lang="th-TH" sz="1250" dirty="0" smtClean="0">
                <a:latin typeface="Cordia New" panose="020B0304020202020204" pitchFamily="34" charset="-34"/>
              </a:rPr>
              <a:t>ปรับลงทดสอบเส้นค่าเฉลี่ย </a:t>
            </a:r>
            <a:r>
              <a:rPr lang="en-US" sz="1250" dirty="0" smtClean="0">
                <a:latin typeface="Cordia New" panose="020B0304020202020204" pitchFamily="34" charset="-34"/>
              </a:rPr>
              <a:t>200 </a:t>
            </a:r>
            <a:r>
              <a:rPr lang="th-TH" sz="1250" dirty="0" smtClean="0">
                <a:latin typeface="Cordia New" panose="020B0304020202020204" pitchFamily="34" charset="-34"/>
              </a:rPr>
              <a:t>วัน จากความกังวลเรื่องโอไมครอนที่แพร่ระบาดเร็วในหลายประเทศ </a:t>
            </a:r>
            <a:r>
              <a:rPr lang="en-US" sz="1250" dirty="0" smtClean="0">
                <a:latin typeface="Cordia New" panose="020B0304020202020204" pitchFamily="34" charset="-34"/>
              </a:rPr>
              <a:t>(</a:t>
            </a:r>
            <a:r>
              <a:rPr lang="th-TH" sz="1250" dirty="0" smtClean="0">
                <a:latin typeface="Cordia New" panose="020B0304020202020204" pitchFamily="34" charset="-34"/>
              </a:rPr>
              <a:t>เพิ่มความกังวลเรื่องล็อคดาวน์</a:t>
            </a:r>
            <a:r>
              <a:rPr lang="en-US" sz="1250" dirty="0" smtClean="0">
                <a:latin typeface="Cordia New" panose="020B0304020202020204" pitchFamily="34" charset="-34"/>
              </a:rPr>
              <a:t>) </a:t>
            </a:r>
            <a:r>
              <a:rPr lang="th-TH" sz="1250" dirty="0" smtClean="0">
                <a:latin typeface="Cordia New" panose="020B0304020202020204" pitchFamily="34" charset="-34"/>
              </a:rPr>
              <a:t>อย่างไรก็ตาม เราประเมิน </a:t>
            </a:r>
            <a:r>
              <a:rPr lang="en-US" sz="1250" dirty="0" smtClean="0">
                <a:latin typeface="Cordia New" panose="020B0304020202020204" pitchFamily="34" charset="-34"/>
              </a:rPr>
              <a:t>downside </a:t>
            </a:r>
            <a:r>
              <a:rPr lang="th-TH" sz="1250" dirty="0" smtClean="0">
                <a:latin typeface="Cordia New" panose="020B0304020202020204" pitchFamily="34" charset="-34"/>
              </a:rPr>
              <a:t>จำกัดจาก </a:t>
            </a:r>
            <a:r>
              <a:rPr lang="en-US" sz="1250" dirty="0" smtClean="0">
                <a:latin typeface="Cordia New" panose="020B0304020202020204" pitchFamily="34" charset="-34"/>
              </a:rPr>
              <a:t>vaccination rate </a:t>
            </a:r>
            <a:r>
              <a:rPr lang="th-TH" sz="1250" dirty="0" smtClean="0">
                <a:latin typeface="Cordia New" panose="020B0304020202020204" pitchFamily="34" charset="-34"/>
              </a:rPr>
              <a:t>ที่สูงเมื่อเทียบกับสถานการณ์ในช่วงไตรมาส </a:t>
            </a:r>
            <a:r>
              <a:rPr lang="en-US" sz="1250" dirty="0" smtClean="0">
                <a:latin typeface="Cordia New" panose="020B0304020202020204" pitchFamily="34" charset="-34"/>
              </a:rPr>
              <a:t>3/64 </a:t>
            </a:r>
            <a:r>
              <a:rPr lang="th-TH" sz="1250" dirty="0" smtClean="0">
                <a:latin typeface="Cordia New" panose="020B0304020202020204" pitchFamily="34" charset="-34"/>
              </a:rPr>
              <a:t>รวมถึง ความรุนแรงของเชื้อที่ต่ำเมื่อเทียบกับสายพันธุ์ </a:t>
            </a:r>
            <a:r>
              <a:rPr lang="en-US" sz="1250" dirty="0" smtClean="0">
                <a:latin typeface="Cordia New" panose="020B0304020202020204" pitchFamily="34" charset="-34"/>
              </a:rPr>
              <a:t>version </a:t>
            </a:r>
            <a:r>
              <a:rPr lang="th-TH" sz="1250" dirty="0" smtClean="0">
                <a:latin typeface="Cordia New" panose="020B0304020202020204" pitchFamily="34" charset="-34"/>
              </a:rPr>
              <a:t>ก่อน มองเป็นโอกาสในการเปิดสถานะ </a:t>
            </a:r>
            <a:r>
              <a:rPr lang="en-US" sz="1250" dirty="0" smtClean="0">
                <a:latin typeface="Cordia New" panose="020B0304020202020204" pitchFamily="34" charset="-34"/>
              </a:rPr>
              <a:t>Long </a:t>
            </a:r>
            <a:endParaRPr lang="th-TH" sz="1250" dirty="0" smtClean="0">
              <a:latin typeface="Cordia New" panose="020B0304020202020204" pitchFamily="34" charset="-34"/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878304"/>
              </p:ext>
            </p:extLst>
          </p:nvPr>
        </p:nvGraphicFramePr>
        <p:xfrm>
          <a:off x="4135154" y="267305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935-955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985-990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920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0" name="Rectangle 29"/>
          <p:cNvSpPr/>
          <p:nvPr/>
        </p:nvSpPr>
        <p:spPr>
          <a:xfrm>
            <a:off x="4052214" y="3746893"/>
            <a:ext cx="3691568" cy="124649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250" dirty="0" smtClean="0">
                <a:latin typeface="Cordia New" panose="020B0304020202020204" pitchFamily="34" charset="-34"/>
              </a:rPr>
              <a:t>ราคาทองคำทำราคาปิดสูงสุดในรอบ </a:t>
            </a:r>
            <a:r>
              <a:rPr lang="en-US" sz="1250" dirty="0" smtClean="0">
                <a:latin typeface="Cordia New" panose="020B0304020202020204" pitchFamily="34" charset="-34"/>
              </a:rPr>
              <a:t>3 </a:t>
            </a:r>
            <a:r>
              <a:rPr lang="th-TH" sz="1250" dirty="0" smtClean="0">
                <a:latin typeface="Cordia New" panose="020B0304020202020204" pitchFamily="34" charset="-34"/>
              </a:rPr>
              <a:t>สัปดาห์ เหนือ </a:t>
            </a:r>
            <a:r>
              <a:rPr lang="en-US" sz="1250" dirty="0" smtClean="0">
                <a:latin typeface="Cordia New" panose="020B0304020202020204" pitchFamily="34" charset="-34"/>
              </a:rPr>
              <a:t>$1800 </a:t>
            </a:r>
            <a:r>
              <a:rPr lang="th-TH" sz="1250" dirty="0" smtClean="0">
                <a:latin typeface="Cordia New" panose="020B0304020202020204" pitchFamily="34" charset="-34"/>
              </a:rPr>
              <a:t>พร้อมสัญญาณบวกจากเครื่องมือ </a:t>
            </a:r>
            <a:r>
              <a:rPr lang="en-US" sz="1250" dirty="0" smtClean="0">
                <a:latin typeface="Cordia New" panose="020B0304020202020204" pitchFamily="34" charset="-34"/>
              </a:rPr>
              <a:t>MACD (golden cross) </a:t>
            </a:r>
            <a:r>
              <a:rPr lang="th-TH" sz="1250" dirty="0" smtClean="0">
                <a:latin typeface="Cordia New" panose="020B0304020202020204" pitchFamily="34" charset="-34"/>
              </a:rPr>
              <a:t>และ </a:t>
            </a:r>
            <a:r>
              <a:rPr lang="en-US" sz="1250" dirty="0" smtClean="0">
                <a:latin typeface="Cordia New" panose="020B0304020202020204" pitchFamily="34" charset="-34"/>
              </a:rPr>
              <a:t>RSI </a:t>
            </a:r>
            <a:r>
              <a:rPr lang="th-TH" sz="1250" dirty="0" smtClean="0">
                <a:latin typeface="Cordia New" panose="020B0304020202020204" pitchFamily="34" charset="-34"/>
              </a:rPr>
              <a:t>ที่ปรับสู</a:t>
            </a:r>
            <a:r>
              <a:rPr lang="th-TH" sz="125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งขึ้น บ่งชี้ความต่อเนื่องของการฟื้นตัวของดัชนีราคา แม้ปัจจัยเชิงพื้นฐานค่อนข้างเป็นลบต่อราคาทองคำในระยะกลาง-ยาว จากอัตราผลตอบแทนพันธบัตรที่สูงขึ้นรวมถึงภาพรวมเศณษฐกิจที่เป็นบวก แต่ระยะสั้นเราให้น้ำหนักปัจจัยเชิงเทคนิคมากกว่า คงคำแนะนำ </a:t>
            </a:r>
            <a:r>
              <a:rPr lang="en-US" sz="125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Long </a:t>
            </a:r>
            <a:r>
              <a:rPr lang="th-TH" sz="125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โดยมองเป้าหมายการทำกำไรอยู่ที่ </a:t>
            </a:r>
            <a:r>
              <a:rPr lang="en-US" sz="125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$18</a:t>
            </a:r>
            <a:r>
              <a:rPr lang="th-TH" sz="125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3</a:t>
            </a:r>
            <a:r>
              <a:rPr lang="en-US" sz="125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0-18</a:t>
            </a:r>
            <a:r>
              <a:rPr lang="th-TH" sz="125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5</a:t>
            </a:r>
            <a:r>
              <a:rPr lang="en-US" sz="125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0 </a:t>
            </a:r>
            <a:endParaRPr lang="th-TH" sz="1250" dirty="0" smtClean="0">
              <a:latin typeface="Cordia New" panose="020B0304020202020204" pitchFamily="34" charset="-34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540591"/>
              </p:ext>
            </p:extLst>
          </p:nvPr>
        </p:nvGraphicFramePr>
        <p:xfrm>
          <a:off x="4135154" y="513601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1785-1790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smtClean="0"/>
                        <a:t>1830-1850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1775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4084339" y="1045418"/>
            <a:ext cx="3639090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3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ยังมองตลาดระยะกลางเป็นบวกแม้ภาพการขึ้นดอกเบี้ยเริ่มชัดขึ้นเรื่อยๆ</a:t>
            </a:r>
            <a:endParaRPr lang="en-US" sz="1300" dirty="0">
              <a:solidFill>
                <a:srgbClr val="002060"/>
              </a:solidFill>
              <a:latin typeface="Cordia New" panose="020B0304020202020204" pitchFamily="34" charset="-34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031860" y="3500626"/>
            <a:ext cx="3639088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25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ยืน </a:t>
            </a:r>
            <a:r>
              <a:rPr lang="en-US" sz="125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$1790-1800 </a:t>
            </a:r>
            <a:r>
              <a:rPr lang="th-TH" sz="125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ได้ ลุ้นขึ้นทดสอบ </a:t>
            </a:r>
            <a:r>
              <a:rPr lang="en-US" sz="125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$1830-1850</a:t>
            </a:r>
            <a:endParaRPr lang="th-TH" sz="1250" dirty="0">
              <a:solidFill>
                <a:srgbClr val="002060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674989" y="5734090"/>
            <a:ext cx="3160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Analyst:  Chaiwat Arsirawichai +662 659 8301 </a:t>
            </a:r>
          </a:p>
          <a:p>
            <a:r>
              <a:rPr lang="en-US" sz="1200" dirty="0"/>
              <a:t>                 Thansin Klinthanom  +662 659 8025 </a:t>
            </a:r>
          </a:p>
        </p:txBody>
      </p:sp>
      <p:sp>
        <p:nvSpPr>
          <p:cNvPr id="21" name="Pentagon 20"/>
          <p:cNvSpPr/>
          <p:nvPr/>
        </p:nvSpPr>
        <p:spPr>
          <a:xfrm>
            <a:off x="981532" y="3500625"/>
            <a:ext cx="1390651" cy="239921"/>
          </a:xfrm>
          <a:prstGeom prst="homePlat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 smtClean="0">
                <a:solidFill>
                  <a:schemeClr val="bg1"/>
                </a:solidFill>
              </a:rPr>
              <a:t>LONG</a:t>
            </a:r>
            <a:endParaRPr lang="en-US" sz="1300" b="1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75" y="1279092"/>
            <a:ext cx="2724152" cy="19659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66" y="3751934"/>
            <a:ext cx="2744161" cy="1982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223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16377</TotalTime>
  <Words>229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Cordia New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Thansin Mr.. Klinthanom</dc:creator>
  <cp:lastModifiedBy>Thansin Mr.. Klinthanom</cp:lastModifiedBy>
  <cp:revision>485</cp:revision>
  <dcterms:created xsi:type="dcterms:W3CDTF">2021-01-19T05:39:22Z</dcterms:created>
  <dcterms:modified xsi:type="dcterms:W3CDTF">2021-12-21T01:47:38Z</dcterms:modified>
</cp:coreProperties>
</file>