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22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ดัชนี </a:t>
            </a:r>
            <a:r>
              <a:rPr lang="en-US" sz="1250" dirty="0" smtClean="0">
                <a:latin typeface="Cordia New" panose="020B0304020202020204" pitchFamily="34" charset="-34"/>
              </a:rPr>
              <a:t>SET50 </a:t>
            </a:r>
            <a:r>
              <a:rPr lang="th-TH" sz="1250" dirty="0" smtClean="0">
                <a:latin typeface="Cordia New" panose="020B0304020202020204" pitchFamily="34" charset="-34"/>
              </a:rPr>
              <a:t>ปรับลงทดสอบเส้นค่าเฉลี่ย </a:t>
            </a:r>
            <a:r>
              <a:rPr lang="en-US" sz="1250" dirty="0" smtClean="0">
                <a:latin typeface="Cordia New" panose="020B0304020202020204" pitchFamily="34" charset="-34"/>
              </a:rPr>
              <a:t>200 </a:t>
            </a:r>
            <a:r>
              <a:rPr lang="th-TH" sz="1250" dirty="0" smtClean="0">
                <a:latin typeface="Cordia New" panose="020B0304020202020204" pitchFamily="34" charset="-34"/>
              </a:rPr>
              <a:t>วัน จากความกังวลเรื่องโอไมครอนที่แพร่ระบาดเร็วในหลายประเทศ </a:t>
            </a:r>
            <a:r>
              <a:rPr lang="en-US" sz="1250" dirty="0" smtClean="0">
                <a:latin typeface="Cordia New" panose="020B0304020202020204" pitchFamily="34" charset="-34"/>
              </a:rPr>
              <a:t>(</a:t>
            </a:r>
            <a:r>
              <a:rPr lang="th-TH" sz="1250" dirty="0" smtClean="0">
                <a:latin typeface="Cordia New" panose="020B0304020202020204" pitchFamily="34" charset="-34"/>
              </a:rPr>
              <a:t>เพิ่มความกังวลเรื่องล็อคดาวน์</a:t>
            </a:r>
            <a:r>
              <a:rPr lang="en-US" sz="1250" dirty="0" smtClean="0">
                <a:latin typeface="Cordia New" panose="020B0304020202020204" pitchFamily="34" charset="-34"/>
              </a:rPr>
              <a:t>) </a:t>
            </a:r>
            <a:r>
              <a:rPr lang="th-TH" sz="1250" dirty="0" smtClean="0">
                <a:latin typeface="Cordia New" panose="020B0304020202020204" pitchFamily="34" charset="-34"/>
              </a:rPr>
              <a:t>อย่างไรก็ตาม เราประเมิน </a:t>
            </a:r>
            <a:r>
              <a:rPr lang="en-US" sz="1250" dirty="0" smtClean="0">
                <a:latin typeface="Cordia New" panose="020B0304020202020204" pitchFamily="34" charset="-34"/>
              </a:rPr>
              <a:t>downside </a:t>
            </a:r>
            <a:r>
              <a:rPr lang="th-TH" sz="1250" dirty="0" smtClean="0">
                <a:latin typeface="Cordia New" panose="020B0304020202020204" pitchFamily="34" charset="-34"/>
              </a:rPr>
              <a:t>จำกัดจาก </a:t>
            </a:r>
            <a:r>
              <a:rPr lang="en-US" sz="1250" dirty="0" smtClean="0">
                <a:latin typeface="Cordia New" panose="020B0304020202020204" pitchFamily="34" charset="-34"/>
              </a:rPr>
              <a:t>vaccination rate </a:t>
            </a:r>
            <a:r>
              <a:rPr lang="th-TH" sz="1250" dirty="0" smtClean="0">
                <a:latin typeface="Cordia New" panose="020B0304020202020204" pitchFamily="34" charset="-34"/>
              </a:rPr>
              <a:t>ที่สูงเมื่อเทียบกับสถานการณ์ในช่วงไตรมาส </a:t>
            </a:r>
            <a:r>
              <a:rPr lang="en-US" sz="1250" dirty="0" smtClean="0">
                <a:latin typeface="Cordia New" panose="020B0304020202020204" pitchFamily="34" charset="-34"/>
              </a:rPr>
              <a:t>3/64 </a:t>
            </a:r>
            <a:r>
              <a:rPr lang="th-TH" sz="1250" dirty="0" smtClean="0">
                <a:latin typeface="Cordia New" panose="020B0304020202020204" pitchFamily="34" charset="-34"/>
              </a:rPr>
              <a:t>รวมถึง ความรุนแรงของเชื้อที่ต่ำเมื่อเทียบกับสายพันธุ์ </a:t>
            </a:r>
            <a:r>
              <a:rPr lang="en-US" sz="1250" dirty="0" smtClean="0">
                <a:latin typeface="Cordia New" panose="020B0304020202020204" pitchFamily="34" charset="-34"/>
              </a:rPr>
              <a:t>version </a:t>
            </a:r>
            <a:r>
              <a:rPr lang="th-TH" sz="1250" dirty="0" smtClean="0">
                <a:latin typeface="Cordia New" panose="020B0304020202020204" pitchFamily="34" charset="-34"/>
              </a:rPr>
              <a:t>ก่อน </a:t>
            </a:r>
            <a:r>
              <a:rPr lang="th-TH" sz="1250" dirty="0" smtClean="0">
                <a:latin typeface="Cordia New" panose="020B0304020202020204" pitchFamily="34" charset="-34"/>
              </a:rPr>
              <a:t>คาดไม่รุนแรงถึงขั้น </a:t>
            </a:r>
            <a:r>
              <a:rPr lang="en-US" sz="1250" dirty="0" smtClean="0">
                <a:latin typeface="Cordia New" panose="020B0304020202020204" pitchFamily="34" charset="-34"/>
              </a:rPr>
              <a:t>fully lockdown </a:t>
            </a:r>
            <a:r>
              <a:rPr lang="th-TH" sz="1250" dirty="0" smtClean="0">
                <a:latin typeface="Cordia New" panose="020B0304020202020204" pitchFamily="34" charset="-34"/>
              </a:rPr>
              <a:t>มอง</a:t>
            </a:r>
            <a:r>
              <a:rPr lang="th-TH" sz="1250" dirty="0" smtClean="0">
                <a:latin typeface="Cordia New" panose="020B0304020202020204" pitchFamily="34" charset="-34"/>
              </a:rPr>
              <a:t>เป็นโอกาสในการเปิดสถานะ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01352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960-965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952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ราคาทองคำทำราคาปิดสูงสุดในรอบ </a:t>
            </a:r>
            <a:r>
              <a:rPr lang="en-US" sz="1250" dirty="0" smtClean="0">
                <a:latin typeface="Cordia New" panose="020B0304020202020204" pitchFamily="34" charset="-34"/>
              </a:rPr>
              <a:t>3 </a:t>
            </a:r>
            <a:r>
              <a:rPr lang="th-TH" sz="1250" dirty="0" smtClean="0">
                <a:latin typeface="Cordia New" panose="020B0304020202020204" pitchFamily="34" charset="-34"/>
              </a:rPr>
              <a:t>สัปดาห์ 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พร้อมสัญญาณบวกจากเครื่องมือ </a:t>
            </a:r>
            <a:r>
              <a:rPr lang="en-US" sz="1250" dirty="0" smtClean="0">
                <a:latin typeface="Cordia New" panose="020B0304020202020204" pitchFamily="34" charset="-34"/>
              </a:rPr>
              <a:t>MACD (golden cross)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ที่ปรับสู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งขึ้น บ่งชี้ความต่อเนื่องของการฟื้นตัวของดัชนีราคา แม้ปัจจัยเชิงพื้นฐานค่อนข้างเป็นลบต่อราคาทองคำในระยะกลาง-ยาว จากอัตราผลตอบแทนพันธบัตรที่สูงขึ้นรวมถึงภาพรวมเศณษฐกิจที่เป็นบวก แต่ระยะสั้นเราให้น้ำหนักปัจจัยเชิงเทคนิคมากกว่า คงคำแนะนำ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โดยมองเป้าหมายการทำกำไรอยู่ที่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540591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1785-1790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1775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เชื่อสถานการณ์โอไมครอนไม่รุนแรงถึงขั้น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fully lockdowns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ยืน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$1790-1800 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ได้ ลุ้นขึ้นทดสอบ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$1830-1850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1284424"/>
            <a:ext cx="2724150" cy="19719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3740546"/>
            <a:ext cx="2744507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16381</TotalTime>
  <Words>230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486</cp:revision>
  <dcterms:created xsi:type="dcterms:W3CDTF">2021-01-19T05:39:22Z</dcterms:created>
  <dcterms:modified xsi:type="dcterms:W3CDTF">2021-12-22T01:20:04Z</dcterms:modified>
</cp:coreProperties>
</file>