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C4D0C"/>
    <a:srgbClr val="CCFFFF"/>
    <a:srgbClr val="B3580D"/>
    <a:srgbClr val="FB353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96" y="3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43E95-547A-4BA8-B46A-EEB6BCABEB4F}" type="datetimeFigureOut">
              <a:rPr lang="en-US" smtClean="0"/>
              <a:t>12/24/2021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D2980-1F36-4E73-9D2B-B2CB9981D8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37456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43E95-547A-4BA8-B46A-EEB6BCABEB4F}" type="datetimeFigureOut">
              <a:rPr lang="en-US" smtClean="0"/>
              <a:t>12/24/2021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D2980-1F36-4E73-9D2B-B2CB9981D8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00894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43E95-547A-4BA8-B46A-EEB6BCABEB4F}" type="datetimeFigureOut">
              <a:rPr lang="en-US" smtClean="0"/>
              <a:t>12/24/2021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D2980-1F36-4E73-9D2B-B2CB9981D8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45906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43E95-547A-4BA8-B46A-EEB6BCABEB4F}" type="datetimeFigureOut">
              <a:rPr lang="en-US" smtClean="0"/>
              <a:t>12/24/2021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D2980-1F36-4E73-9D2B-B2CB9981D8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30605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41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6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43E95-547A-4BA8-B46A-EEB6BCABEB4F}" type="datetimeFigureOut">
              <a:rPr lang="en-US" smtClean="0"/>
              <a:t>12/24/2021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D2980-1F36-4E73-9D2B-B2CB9981D8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14785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43E95-547A-4BA8-B46A-EEB6BCABEB4F}" type="datetimeFigureOut">
              <a:rPr lang="en-US" smtClean="0"/>
              <a:t>12/24/2021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D2980-1F36-4E73-9D2B-B2CB9981D8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48519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8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3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3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1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1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43E95-547A-4BA8-B46A-EEB6BCABEB4F}" type="datetimeFigureOut">
              <a:rPr lang="en-US" smtClean="0"/>
              <a:t>12/24/2021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D2980-1F36-4E73-9D2B-B2CB9981D8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26218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43E95-547A-4BA8-B46A-EEB6BCABEB4F}" type="datetimeFigureOut">
              <a:rPr lang="en-US" smtClean="0"/>
              <a:t>12/24/2021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D2980-1F36-4E73-9D2B-B2CB9981D8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21311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43E95-547A-4BA8-B46A-EEB6BCABEB4F}" type="datetimeFigureOut">
              <a:rPr lang="en-US" smtClean="0"/>
              <a:t>12/24/2021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D2980-1F36-4E73-9D2B-B2CB9981D8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25357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8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43E95-547A-4BA8-B46A-EEB6BCABEB4F}" type="datetimeFigureOut">
              <a:rPr lang="en-US" smtClean="0"/>
              <a:t>12/24/2021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D2980-1F36-4E73-9D2B-B2CB9981D8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5344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8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43E95-547A-4BA8-B46A-EEB6BCABEB4F}" type="datetimeFigureOut">
              <a:rPr lang="en-US" smtClean="0"/>
              <a:t>12/24/2021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D2980-1F36-4E73-9D2B-B2CB9981D8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58743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8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243E95-547A-4BA8-B46A-EEB6BCABEB4F}" type="datetimeFigureOut">
              <a:rPr lang="en-US" smtClean="0"/>
              <a:t>12/24/2021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3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BD2980-1F36-4E73-9D2B-B2CB9981D8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50826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4729"/>
          <a:stretch/>
        </p:blipFill>
        <p:spPr>
          <a:xfrm>
            <a:off x="1015770" y="6316996"/>
            <a:ext cx="6819900" cy="352424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019175" y="235789"/>
            <a:ext cx="23622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b="1" dirty="0"/>
              <a:t>TFEX Strategy </a:t>
            </a:r>
          </a:p>
        </p:txBody>
      </p:sp>
      <p:grpSp>
        <p:nvGrpSpPr>
          <p:cNvPr id="10" name="Group 9"/>
          <p:cNvGrpSpPr/>
          <p:nvPr/>
        </p:nvGrpSpPr>
        <p:grpSpPr>
          <a:xfrm>
            <a:off x="981077" y="1045418"/>
            <a:ext cx="2724151" cy="239921"/>
            <a:chOff x="2667000" y="1495426"/>
            <a:chExt cx="2724150" cy="361950"/>
          </a:xfrm>
        </p:grpSpPr>
        <p:sp>
          <p:nvSpPr>
            <p:cNvPr id="9" name="Rectangle 8"/>
            <p:cNvSpPr/>
            <p:nvPr/>
          </p:nvSpPr>
          <p:spPr>
            <a:xfrm>
              <a:off x="3886200" y="1495426"/>
              <a:ext cx="1504950" cy="36195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300" b="1" dirty="0" smtClean="0">
                  <a:solidFill>
                    <a:schemeClr val="tx1"/>
                  </a:solidFill>
                </a:rPr>
                <a:t>S5H22</a:t>
              </a:r>
              <a:endParaRPr lang="en-US" sz="1300" b="1" dirty="0">
                <a:solidFill>
                  <a:schemeClr val="tx1"/>
                </a:solidFill>
              </a:endParaRPr>
            </a:p>
          </p:txBody>
        </p:sp>
        <p:sp>
          <p:nvSpPr>
            <p:cNvPr id="8" name="Pentagon 7"/>
            <p:cNvSpPr/>
            <p:nvPr/>
          </p:nvSpPr>
          <p:spPr>
            <a:xfrm>
              <a:off x="2667000" y="1495426"/>
              <a:ext cx="1390650" cy="361950"/>
            </a:xfrm>
            <a:prstGeom prst="homePlate">
              <a:avLst/>
            </a:prstGeom>
            <a:solidFill>
              <a:srgbClr val="0020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300" b="1" dirty="0" smtClean="0">
                  <a:solidFill>
                    <a:schemeClr val="bg1"/>
                  </a:solidFill>
                </a:rPr>
                <a:t>LONG</a:t>
              </a:r>
              <a:endParaRPr lang="en-US" sz="1300" b="1" dirty="0">
                <a:solidFill>
                  <a:schemeClr val="bg1"/>
                </a:solidFill>
              </a:endParaRPr>
            </a:p>
          </p:txBody>
        </p:sp>
      </p:grpSp>
      <p:sp>
        <p:nvSpPr>
          <p:cNvPr id="12" name="Rectangle 11"/>
          <p:cNvSpPr/>
          <p:nvPr/>
        </p:nvSpPr>
        <p:spPr>
          <a:xfrm>
            <a:off x="981077" y="1811552"/>
            <a:ext cx="2724151" cy="185467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2200279" y="3502727"/>
            <a:ext cx="1504951" cy="23781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00" b="1" dirty="0" smtClean="0">
                <a:solidFill>
                  <a:schemeClr val="tx1"/>
                </a:solidFill>
              </a:rPr>
              <a:t>GOH22</a:t>
            </a:r>
            <a:endParaRPr lang="en-US" sz="1300" b="1" dirty="0">
              <a:solidFill>
                <a:schemeClr val="tx1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5410984" y="389677"/>
            <a:ext cx="22599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 </a:t>
            </a:r>
            <a:r>
              <a:rPr lang="en-US" sz="2000" dirty="0" smtClean="0"/>
              <a:t>24 </a:t>
            </a:r>
            <a:r>
              <a:rPr lang="en-US" sz="2000" dirty="0" smtClean="0"/>
              <a:t>December </a:t>
            </a:r>
            <a:r>
              <a:rPr lang="en-US" sz="2000" dirty="0"/>
              <a:t>2021</a:t>
            </a:r>
          </a:p>
        </p:txBody>
      </p:sp>
      <p:sp>
        <p:nvSpPr>
          <p:cNvPr id="20" name="Rectangle 19"/>
          <p:cNvSpPr/>
          <p:nvPr/>
        </p:nvSpPr>
        <p:spPr>
          <a:xfrm>
            <a:off x="4052215" y="1284484"/>
            <a:ext cx="3671212" cy="1054135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algn="thaiDist"/>
            <a:r>
              <a:rPr lang="th-TH" sz="1250" dirty="0" smtClean="0">
                <a:latin typeface="Cordia New" panose="020B0304020202020204" pitchFamily="34" charset="-34"/>
              </a:rPr>
              <a:t>ดัชนีทยอยฟื้นตัวในทิศทางเดียวกับตลาดหุ้นโลกจากความกังวลต่อสถานการณ์โอไมครอนที่ลดลง</a:t>
            </a:r>
            <a:r>
              <a:rPr lang="en-US" sz="1250" dirty="0" smtClean="0">
                <a:latin typeface="Cordia New" panose="020B0304020202020204" pitchFamily="34" charset="-34"/>
              </a:rPr>
              <a:t> </a:t>
            </a:r>
            <a:r>
              <a:rPr lang="th-TH" sz="1250" dirty="0" smtClean="0">
                <a:latin typeface="Cordia New" panose="020B0304020202020204" pitchFamily="34" charset="-34"/>
              </a:rPr>
              <a:t>หลังนักลงทุนประเมินความเสี่ยงต่ำเมื่อเทียบกับสถานการณ์ในช่วงไตรมาส </a:t>
            </a:r>
            <a:r>
              <a:rPr lang="en-US" sz="1250" dirty="0" smtClean="0">
                <a:latin typeface="Cordia New" panose="020B0304020202020204" pitchFamily="34" charset="-34"/>
              </a:rPr>
              <a:t>3/64 </a:t>
            </a:r>
            <a:r>
              <a:rPr lang="th-TH" sz="1250" dirty="0" smtClean="0">
                <a:latin typeface="Cordia New" panose="020B0304020202020204" pitchFamily="34" charset="-34"/>
              </a:rPr>
              <a:t>รวมถึง ความรุนแรงของเชื้อที่ต่ำเมื่อเทียบกับสายพันธุ์ </a:t>
            </a:r>
            <a:r>
              <a:rPr lang="en-US" sz="1250" dirty="0" smtClean="0">
                <a:latin typeface="Cordia New" panose="020B0304020202020204" pitchFamily="34" charset="-34"/>
              </a:rPr>
              <a:t>version </a:t>
            </a:r>
            <a:r>
              <a:rPr lang="th-TH" sz="1250" dirty="0" smtClean="0">
                <a:latin typeface="Cordia New" panose="020B0304020202020204" pitchFamily="34" charset="-34"/>
              </a:rPr>
              <a:t>ก่อน คาดไม่รุนแรงถึงขั้น </a:t>
            </a:r>
            <a:r>
              <a:rPr lang="en-US" sz="1250" dirty="0" smtClean="0">
                <a:latin typeface="Cordia New" panose="020B0304020202020204" pitchFamily="34" charset="-34"/>
              </a:rPr>
              <a:t>fully lockdown </a:t>
            </a:r>
            <a:r>
              <a:rPr lang="th-TH" sz="1250" dirty="0" smtClean="0">
                <a:latin typeface="Cordia New" panose="020B0304020202020204" pitchFamily="34" charset="-34"/>
              </a:rPr>
              <a:t>ยังคงคำแนะนำ </a:t>
            </a:r>
            <a:r>
              <a:rPr lang="en-US" sz="1250" dirty="0" smtClean="0">
                <a:latin typeface="Cordia New" panose="020B0304020202020204" pitchFamily="34" charset="-34"/>
              </a:rPr>
              <a:t>Long </a:t>
            </a:r>
            <a:r>
              <a:rPr lang="th-TH" sz="1250" dirty="0" smtClean="0">
                <a:latin typeface="Cordia New" panose="020B0304020202020204" pitchFamily="34" charset="-34"/>
              </a:rPr>
              <a:t>จากคาดการณ์มุมมองตลาดที่เป็นบวกช่วงสิ้นปี</a:t>
            </a:r>
            <a:r>
              <a:rPr lang="en-US" sz="1250" dirty="0" smtClean="0">
                <a:latin typeface="Cordia New" panose="020B0304020202020204" pitchFamily="34" charset="-34"/>
              </a:rPr>
              <a:t> </a:t>
            </a:r>
            <a:endParaRPr lang="th-TH" sz="1250" dirty="0" smtClean="0">
              <a:latin typeface="Cordia New" panose="020B0304020202020204" pitchFamily="34" charset="-34"/>
            </a:endParaRPr>
          </a:p>
        </p:txBody>
      </p:sp>
      <p:graphicFrame>
        <p:nvGraphicFramePr>
          <p:cNvPr id="29" name="Table 2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81594495"/>
              </p:ext>
            </p:extLst>
          </p:nvPr>
        </p:nvGraphicFramePr>
        <p:xfrm>
          <a:off x="4135154" y="2673050"/>
          <a:ext cx="3484983" cy="598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166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161661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161661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299040"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solidFill>
                            <a:schemeClr val="tx1"/>
                          </a:solidFill>
                        </a:rPr>
                        <a:t>Entry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solidFill>
                            <a:schemeClr val="tx1"/>
                          </a:solidFill>
                        </a:rPr>
                        <a:t>Target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solidFill>
                            <a:schemeClr val="tx1"/>
                          </a:solidFill>
                        </a:rPr>
                        <a:t>Stop loss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99040">
                <a:tc>
                  <a:txBody>
                    <a:bodyPr/>
                    <a:lstStyle/>
                    <a:p>
                      <a:pPr algn="ctr"/>
                      <a:r>
                        <a:rPr lang="en-US" sz="1300" dirty="0" smtClean="0"/>
                        <a:t>965-970</a:t>
                      </a:r>
                      <a:endParaRPr lang="en-US" sz="13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 smtClean="0"/>
                        <a:t>985-995</a:t>
                      </a:r>
                      <a:endParaRPr lang="en-US" sz="13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 smtClean="0"/>
                        <a:t>950</a:t>
                      </a:r>
                      <a:endParaRPr lang="en-US" sz="13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sp>
        <p:nvSpPr>
          <p:cNvPr id="30" name="Rectangle 29"/>
          <p:cNvSpPr/>
          <p:nvPr/>
        </p:nvSpPr>
        <p:spPr>
          <a:xfrm>
            <a:off x="4052214" y="3746893"/>
            <a:ext cx="3691568" cy="1246495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algn="thaiDist"/>
            <a:r>
              <a:rPr lang="th-TH" sz="1250" dirty="0" smtClean="0">
                <a:latin typeface="Cordia New" panose="020B0304020202020204" pitchFamily="34" charset="-34"/>
              </a:rPr>
              <a:t>ราคาทองคำทำราคาปิดสูงสุดในรอบ </a:t>
            </a:r>
            <a:r>
              <a:rPr lang="en-US" sz="1250" dirty="0" smtClean="0">
                <a:latin typeface="Cordia New" panose="020B0304020202020204" pitchFamily="34" charset="-34"/>
              </a:rPr>
              <a:t>3 </a:t>
            </a:r>
            <a:r>
              <a:rPr lang="th-TH" sz="1250" dirty="0" smtClean="0">
                <a:latin typeface="Cordia New" panose="020B0304020202020204" pitchFamily="34" charset="-34"/>
              </a:rPr>
              <a:t>สัปดาห์ เหนือ </a:t>
            </a:r>
            <a:r>
              <a:rPr lang="en-US" sz="1250" dirty="0" smtClean="0">
                <a:latin typeface="Cordia New" panose="020B0304020202020204" pitchFamily="34" charset="-34"/>
              </a:rPr>
              <a:t>$1800 </a:t>
            </a:r>
            <a:r>
              <a:rPr lang="th-TH" sz="1250" dirty="0" smtClean="0">
                <a:latin typeface="Cordia New" panose="020B0304020202020204" pitchFamily="34" charset="-34"/>
              </a:rPr>
              <a:t>พร้อมสัญญาณบวกจากเครื่องมือ </a:t>
            </a:r>
            <a:r>
              <a:rPr lang="en-US" sz="1250" dirty="0" smtClean="0">
                <a:latin typeface="Cordia New" panose="020B0304020202020204" pitchFamily="34" charset="-34"/>
              </a:rPr>
              <a:t>MACD (golden cross) </a:t>
            </a:r>
            <a:r>
              <a:rPr lang="th-TH" sz="1250" dirty="0" smtClean="0">
                <a:latin typeface="Cordia New" panose="020B0304020202020204" pitchFamily="34" charset="-34"/>
              </a:rPr>
              <a:t>และ </a:t>
            </a:r>
            <a:r>
              <a:rPr lang="en-US" sz="1250" dirty="0" smtClean="0">
                <a:latin typeface="Cordia New" panose="020B0304020202020204" pitchFamily="34" charset="-34"/>
              </a:rPr>
              <a:t>RSI </a:t>
            </a:r>
            <a:r>
              <a:rPr lang="th-TH" sz="1250" dirty="0" smtClean="0">
                <a:latin typeface="Cordia New" panose="020B0304020202020204" pitchFamily="34" charset="-34"/>
              </a:rPr>
              <a:t>ที่ปรับสู</a:t>
            </a:r>
            <a:r>
              <a:rPr lang="th-TH" sz="1250" dirty="0" smtClean="0">
                <a:latin typeface="Cordia New" panose="020B0304020202020204" pitchFamily="34" charset="-34"/>
                <a:cs typeface="Cordia New" panose="020B0304020202020204" pitchFamily="34" charset="-34"/>
              </a:rPr>
              <a:t>งขึ้น บ่งชี้ความต่อเนื่องของการฟื้นตัวของดัชนีราคา แม้ปัจจัยเชิงพื้นฐานค่อนข้างเป็นลบต่อราคาทองคำในระยะกลาง-ยาว จากอัตราผลตอบแทนพันธบัตรที่สูงขึ้นรวมถึงภาพรวมเศณษฐกิจที่เป็นบวก แต่ระยะสั้นเราให้น้ำหนักปัจจัยเชิงเทคนิคมากกว่า คงคำแนะนำ </a:t>
            </a:r>
            <a:r>
              <a:rPr lang="en-US" sz="1250" dirty="0" smtClean="0">
                <a:latin typeface="Cordia New" panose="020B0304020202020204" pitchFamily="34" charset="-34"/>
                <a:cs typeface="Cordia New" panose="020B0304020202020204" pitchFamily="34" charset="-34"/>
              </a:rPr>
              <a:t>Long </a:t>
            </a:r>
            <a:r>
              <a:rPr lang="th-TH" sz="1250" dirty="0" smtClean="0">
                <a:latin typeface="Cordia New" panose="020B0304020202020204" pitchFamily="34" charset="-34"/>
                <a:cs typeface="Cordia New" panose="020B0304020202020204" pitchFamily="34" charset="-34"/>
              </a:rPr>
              <a:t>โดยมองเป้าหมายการทำกำไรอยู่ที่ </a:t>
            </a:r>
            <a:r>
              <a:rPr lang="en-US" sz="1250" dirty="0" smtClean="0">
                <a:latin typeface="Cordia New" panose="020B0304020202020204" pitchFamily="34" charset="-34"/>
                <a:cs typeface="Cordia New" panose="020B0304020202020204" pitchFamily="34" charset="-34"/>
              </a:rPr>
              <a:t>$18</a:t>
            </a:r>
            <a:r>
              <a:rPr lang="th-TH" sz="1250" dirty="0" smtClean="0">
                <a:latin typeface="Cordia New" panose="020B0304020202020204" pitchFamily="34" charset="-34"/>
                <a:cs typeface="Cordia New" panose="020B0304020202020204" pitchFamily="34" charset="-34"/>
              </a:rPr>
              <a:t>3</a:t>
            </a:r>
            <a:r>
              <a:rPr lang="en-US" sz="1250" dirty="0" smtClean="0">
                <a:latin typeface="Cordia New" panose="020B0304020202020204" pitchFamily="34" charset="-34"/>
                <a:cs typeface="Cordia New" panose="020B0304020202020204" pitchFamily="34" charset="-34"/>
              </a:rPr>
              <a:t>0-18</a:t>
            </a:r>
            <a:r>
              <a:rPr lang="th-TH" sz="1250" dirty="0" smtClean="0">
                <a:latin typeface="Cordia New" panose="020B0304020202020204" pitchFamily="34" charset="-34"/>
                <a:cs typeface="Cordia New" panose="020B0304020202020204" pitchFamily="34" charset="-34"/>
              </a:rPr>
              <a:t>5</a:t>
            </a:r>
            <a:r>
              <a:rPr lang="en-US" sz="1250" dirty="0" smtClean="0">
                <a:latin typeface="Cordia New" panose="020B0304020202020204" pitchFamily="34" charset="-34"/>
                <a:cs typeface="Cordia New" panose="020B0304020202020204" pitchFamily="34" charset="-34"/>
              </a:rPr>
              <a:t>0 </a:t>
            </a:r>
            <a:endParaRPr lang="th-TH" sz="1250" dirty="0" smtClean="0">
              <a:latin typeface="Cordia New" panose="020B0304020202020204" pitchFamily="34" charset="-34"/>
            </a:endParaRPr>
          </a:p>
        </p:txBody>
      </p:sp>
      <p:graphicFrame>
        <p:nvGraphicFramePr>
          <p:cNvPr id="31" name="Table 3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5525967"/>
              </p:ext>
            </p:extLst>
          </p:nvPr>
        </p:nvGraphicFramePr>
        <p:xfrm>
          <a:off x="4135154" y="5136010"/>
          <a:ext cx="3484983" cy="598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166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161661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161661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299040"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solidFill>
                            <a:schemeClr val="tx1"/>
                          </a:solidFill>
                        </a:rPr>
                        <a:t>Entry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solidFill>
                            <a:schemeClr val="tx1"/>
                          </a:solidFill>
                        </a:rPr>
                        <a:t>Target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solidFill>
                            <a:schemeClr val="tx1"/>
                          </a:solidFill>
                        </a:rPr>
                        <a:t>Stop loss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99040">
                <a:tc>
                  <a:txBody>
                    <a:bodyPr/>
                    <a:lstStyle/>
                    <a:p>
                      <a:pPr algn="ctr"/>
                      <a:r>
                        <a:rPr lang="en-US" sz="1300" dirty="0" smtClean="0"/>
                        <a:t>1800-1805</a:t>
                      </a:r>
                      <a:endParaRPr lang="en-US" sz="13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 smtClean="0"/>
                        <a:t>1830-1850</a:t>
                      </a:r>
                      <a:endParaRPr lang="en-US" sz="13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 smtClean="0"/>
                        <a:t>1785</a:t>
                      </a:r>
                      <a:endParaRPr lang="en-US" sz="13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sp>
        <p:nvSpPr>
          <p:cNvPr id="32" name="Rectangle 31"/>
          <p:cNvSpPr/>
          <p:nvPr/>
        </p:nvSpPr>
        <p:spPr>
          <a:xfrm>
            <a:off x="4084339" y="1045418"/>
            <a:ext cx="3639090" cy="23992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h-TH" sz="1300" dirty="0" smtClean="0">
                <a:solidFill>
                  <a:srgbClr val="002060"/>
                </a:solidFill>
                <a:latin typeface="Cordia New" panose="020B0304020202020204" pitchFamily="34" charset="-34"/>
              </a:rPr>
              <a:t>เชื่อสถานการณ์โอไมครอนไม่รุนแรงถึงขั้น </a:t>
            </a:r>
            <a:r>
              <a:rPr lang="en-US" sz="1300" dirty="0" smtClean="0">
                <a:solidFill>
                  <a:srgbClr val="002060"/>
                </a:solidFill>
                <a:latin typeface="Cordia New" panose="020B0304020202020204" pitchFamily="34" charset="-34"/>
              </a:rPr>
              <a:t>fully lockdowns</a:t>
            </a:r>
            <a:endParaRPr lang="en-US" sz="1300" dirty="0">
              <a:solidFill>
                <a:srgbClr val="002060"/>
              </a:solidFill>
              <a:latin typeface="Cordia New" panose="020B0304020202020204" pitchFamily="34" charset="-34"/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4031860" y="3500626"/>
            <a:ext cx="3639088" cy="23992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h-TH" sz="1250" dirty="0" smtClean="0">
                <a:solidFill>
                  <a:srgbClr val="002060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ราคาฟื้นตามคาด ลุ้นขึ้นทดสอบแนวต้าน </a:t>
            </a:r>
            <a:r>
              <a:rPr lang="en-US" sz="1250" dirty="0" smtClean="0">
                <a:solidFill>
                  <a:srgbClr val="002060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$1820-1825</a:t>
            </a:r>
            <a:endParaRPr lang="th-TH" sz="1250" dirty="0">
              <a:solidFill>
                <a:srgbClr val="002060"/>
              </a:solidFill>
              <a:latin typeface="Cordia New" panose="020B0304020202020204" pitchFamily="34" charset="-34"/>
              <a:cs typeface="Cordia New" panose="020B0304020202020204" pitchFamily="34" charset="-34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4674989" y="5734090"/>
            <a:ext cx="316068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Analyst:  Chaiwat Arsirawichai +662 659 8301 </a:t>
            </a:r>
          </a:p>
          <a:p>
            <a:r>
              <a:rPr lang="en-US" sz="1200" dirty="0"/>
              <a:t>                 Thansin Klinthanom  +662 659 8025 </a:t>
            </a:r>
          </a:p>
        </p:txBody>
      </p:sp>
      <p:sp>
        <p:nvSpPr>
          <p:cNvPr id="21" name="Pentagon 20"/>
          <p:cNvSpPr/>
          <p:nvPr/>
        </p:nvSpPr>
        <p:spPr>
          <a:xfrm>
            <a:off x="981532" y="3500625"/>
            <a:ext cx="1390651" cy="239921"/>
          </a:xfrm>
          <a:prstGeom prst="homePlate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00" b="1" dirty="0" smtClean="0">
                <a:solidFill>
                  <a:schemeClr val="bg1"/>
                </a:solidFill>
              </a:rPr>
              <a:t>LONG</a:t>
            </a:r>
            <a:endParaRPr lang="en-US" sz="1300" b="1" dirty="0">
              <a:solidFill>
                <a:schemeClr val="bg1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1075" y="1251757"/>
            <a:ext cx="2724153" cy="1993237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5873" y="3740546"/>
            <a:ext cx="2749712" cy="19935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72230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16395</TotalTime>
  <Words>221</Words>
  <Application>Microsoft Office PowerPoint</Application>
  <PresentationFormat>On-screen Show (4:3)</PresentationFormat>
  <Paragraphs>24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Cordia New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Thansin Mr.. Klinthanom</dc:creator>
  <cp:lastModifiedBy>Thansin Mr.. Klinthanom</cp:lastModifiedBy>
  <cp:revision>489</cp:revision>
  <dcterms:created xsi:type="dcterms:W3CDTF">2021-01-19T05:39:22Z</dcterms:created>
  <dcterms:modified xsi:type="dcterms:W3CDTF">2021-12-24T01:56:00Z</dcterms:modified>
</cp:coreProperties>
</file>