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4D0C"/>
    <a:srgbClr val="CCFFFF"/>
    <a:srgbClr val="B3580D"/>
    <a:srgbClr val="FB3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0" d="100"/>
          <a:sy n="90" d="100"/>
        </p:scale>
        <p:origin x="426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8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6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47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51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62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1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4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874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43E95-547A-4BA8-B46A-EEB6BCABEB4F}" type="datetimeFigureOut">
              <a:rPr lang="en-US" smtClean="0"/>
              <a:t>12/30/2021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D2980-1F36-4E73-9D2B-B2CB9981D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082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729"/>
          <a:stretch/>
        </p:blipFill>
        <p:spPr>
          <a:xfrm>
            <a:off x="1015770" y="6316996"/>
            <a:ext cx="6819900" cy="35242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19175" y="235789"/>
            <a:ext cx="2362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TFEX Strategy 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981077" y="1045418"/>
            <a:ext cx="2724151" cy="239921"/>
            <a:chOff x="2667000" y="1495426"/>
            <a:chExt cx="2724150" cy="361950"/>
          </a:xfrm>
        </p:grpSpPr>
        <p:sp>
          <p:nvSpPr>
            <p:cNvPr id="9" name="Rectangle 8"/>
            <p:cNvSpPr/>
            <p:nvPr/>
          </p:nvSpPr>
          <p:spPr>
            <a:xfrm>
              <a:off x="3886200" y="1495426"/>
              <a:ext cx="1504950" cy="361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S5H22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Pentagon 7"/>
            <p:cNvSpPr/>
            <p:nvPr/>
          </p:nvSpPr>
          <p:spPr>
            <a:xfrm>
              <a:off x="2667000" y="1495426"/>
              <a:ext cx="1390650" cy="36195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00" b="1" dirty="0" smtClean="0">
                  <a:solidFill>
                    <a:schemeClr val="tx1"/>
                  </a:solidFill>
                </a:rPr>
                <a:t>WAIT &amp; SEE</a:t>
              </a:r>
              <a:endParaRPr lang="en-US" sz="13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/>
          <p:cNvSpPr/>
          <p:nvPr/>
        </p:nvSpPr>
        <p:spPr>
          <a:xfrm>
            <a:off x="981077" y="1811552"/>
            <a:ext cx="2724151" cy="1854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00279" y="3502727"/>
            <a:ext cx="1504951" cy="2378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tx1"/>
                </a:solidFill>
              </a:rPr>
              <a:t>GOH22</a:t>
            </a:r>
            <a:endParaRPr lang="en-US" sz="1300" b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10984" y="389677"/>
            <a:ext cx="22599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 smtClean="0"/>
              <a:t>30</a:t>
            </a:r>
            <a:r>
              <a:rPr lang="en-US" sz="2000" dirty="0" smtClean="0"/>
              <a:t> </a:t>
            </a:r>
            <a:r>
              <a:rPr lang="en-US" sz="2000" dirty="0" smtClean="0"/>
              <a:t>December </a:t>
            </a:r>
            <a:r>
              <a:rPr lang="en-US" sz="2000" dirty="0"/>
              <a:t>2021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052215" y="1284484"/>
            <a:ext cx="3671212" cy="143885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>
                <a:latin typeface="Cordia New" panose="020B0304020202020204" pitchFamily="34" charset="-34"/>
              </a:rPr>
              <a:t>แม้บรรยากาศการลงทุนในภาพรวมจะเป็นบวกจากแรงซื้อปิด ณ สิ้นปี 2564 แต่เรามองเป็นโอกาสใน</a:t>
            </a:r>
            <a:r>
              <a:rPr lang="th-TH" sz="1250" dirty="0" smtClean="0">
                <a:latin typeface="Cordia New" panose="020B0304020202020204" pitchFamily="34" charset="-34"/>
              </a:rPr>
              <a:t>การทยอยปิดทำกำไรขา </a:t>
            </a:r>
            <a:r>
              <a:rPr lang="en-US" sz="1250" dirty="0" smtClean="0">
                <a:latin typeface="Cordia New" panose="020B0304020202020204" pitchFamily="34" charset="-34"/>
              </a:rPr>
              <a:t>Long </a:t>
            </a:r>
            <a:r>
              <a:rPr lang="th-TH" sz="1250" dirty="0" smtClean="0">
                <a:latin typeface="Cordia New" panose="020B0304020202020204" pitchFamily="34" charset="-34"/>
              </a:rPr>
              <a:t>เพื่อบ</a:t>
            </a:r>
            <a:r>
              <a:rPr lang="th-TH" sz="1250" dirty="0">
                <a:latin typeface="Cordia New" panose="020B0304020202020204" pitchFamily="34" charset="-34"/>
              </a:rPr>
              <a:t>ริหารความเสี่ยงจากตัวเลขผู้ติดเชื้อที่มีโอกาสเพิ่มสูงขึ้นหลังปีใหม่ในช่วงเดือน ม.ค.-ก.พ.65 เมื่อพิจารณาจากมาตรการควบคุมการแพร่ระบาดในประเทศที่ไม่เข้มงวดรวมถึงความประมาทต่อเชื้อโควิด-19 สายพันธุ์ไมครอนที่เชื่อว่าไม่รุนแรง อาจส่งผลให้อัตราการแพร่ระบาดในช่วงปีใหม่เพิ่มสูงขึ้นอย่างมีนัยสำคัญ </a:t>
            </a:r>
            <a:r>
              <a:rPr lang="th-TH" sz="1250" dirty="0" smtClean="0">
                <a:latin typeface="Cordia New" panose="020B0304020202020204" pitchFamily="34" charset="-34"/>
              </a:rPr>
              <a:t>อย่างไรก็ตาม เรายังไม่แนะนำเปิด </a:t>
            </a:r>
            <a:r>
              <a:rPr lang="en-US" sz="1250" dirty="0" smtClean="0">
                <a:latin typeface="Cordia New" panose="020B0304020202020204" pitchFamily="34" charset="-34"/>
              </a:rPr>
              <a:t>Short </a:t>
            </a:r>
            <a:r>
              <a:rPr lang="th-TH" sz="1250" dirty="0" smtClean="0">
                <a:latin typeface="Cordia New" panose="020B0304020202020204" pitchFamily="34" charset="-34"/>
              </a:rPr>
              <a:t>ที่บริเวณนี้จากโมเมนตัมการฟื้นตัวของตลาดที่ค่อนข้างแข็งแกร่ง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714865"/>
              </p:ext>
            </p:extLst>
          </p:nvPr>
        </p:nvGraphicFramePr>
        <p:xfrm>
          <a:off x="4135154" y="267305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-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985-995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4052214" y="3746893"/>
            <a:ext cx="3691568" cy="86177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thaiDist"/>
            <a:r>
              <a:rPr lang="th-TH" sz="1250" dirty="0" smtClean="0">
                <a:latin typeface="Cordia New" panose="020B0304020202020204" pitchFamily="34" charset="-34"/>
              </a:rPr>
              <a:t>ราคาทองยืนเหนือ </a:t>
            </a:r>
            <a:r>
              <a:rPr lang="en-US" sz="1250" dirty="0" smtClean="0">
                <a:latin typeface="Cordia New" panose="020B0304020202020204" pitchFamily="34" charset="-34"/>
              </a:rPr>
              <a:t>$1800 </a:t>
            </a:r>
            <a:r>
              <a:rPr lang="th-TH" sz="1250" dirty="0" smtClean="0">
                <a:latin typeface="Cordia New" panose="020B0304020202020204" pitchFamily="34" charset="-34"/>
              </a:rPr>
              <a:t>ได้อย่างแข็งแกร่งพร้อมปัจจัยหนุนทางเทคนิคที่เป็นบวก </a:t>
            </a:r>
            <a:r>
              <a:rPr lang="en-US" sz="1250" dirty="0" smtClean="0">
                <a:latin typeface="Cordia New" panose="020B0304020202020204" pitchFamily="34" charset="-34"/>
              </a:rPr>
              <a:t>(MACD </a:t>
            </a:r>
            <a:r>
              <a:rPr lang="th-TH" sz="1250" dirty="0" smtClean="0">
                <a:latin typeface="Cordia New" panose="020B0304020202020204" pitchFamily="34" charset="-34"/>
              </a:rPr>
              <a:t>ทำ </a:t>
            </a:r>
            <a:r>
              <a:rPr lang="en-US" sz="1250" dirty="0" smtClean="0">
                <a:latin typeface="Cordia New" panose="020B0304020202020204" pitchFamily="34" charset="-34"/>
              </a:rPr>
              <a:t>golden cross </a:t>
            </a:r>
            <a:r>
              <a:rPr lang="th-TH" sz="1250" dirty="0" smtClean="0">
                <a:latin typeface="Cordia New" panose="020B0304020202020204" pitchFamily="34" charset="-34"/>
              </a:rPr>
              <a:t>และ </a:t>
            </a:r>
            <a:r>
              <a:rPr lang="en-US" sz="1250" dirty="0" smtClean="0">
                <a:latin typeface="Cordia New" panose="020B0304020202020204" pitchFamily="34" charset="-34"/>
              </a:rPr>
              <a:t>RSI </a:t>
            </a:r>
            <a:r>
              <a:rPr lang="th-TH" sz="1250" dirty="0" smtClean="0">
                <a:latin typeface="Cordia New" panose="020B0304020202020204" pitchFamily="34" charset="-34"/>
              </a:rPr>
              <a:t>ขึ้นผ่าน </a:t>
            </a:r>
            <a:r>
              <a:rPr lang="en-US" sz="1250" dirty="0" smtClean="0">
                <a:latin typeface="Cordia New" panose="020B0304020202020204" pitchFamily="34" charset="-34"/>
              </a:rPr>
              <a:t>55) </a:t>
            </a:r>
            <a:r>
              <a:rPr lang="th-TH" sz="1250" dirty="0" smtClean="0">
                <a:latin typeface="Cordia New" panose="020B0304020202020204" pitchFamily="34" charset="-34"/>
              </a:rPr>
              <a:t>จากแรงซื้อประกันความเสี่ยงเรื่องอัตราเงินเฟ้อที่มีทิศทางทรงตัวระดับสูงในปีหน้า โดยเราประเมินกรอบอัพไซด์รอบนี้ขึ้นได้ถึง </a:t>
            </a:r>
            <a:r>
              <a:rPr lang="en-US" sz="1250" dirty="0" smtClean="0">
                <a:latin typeface="Cordia New" panose="020B0304020202020204" pitchFamily="34" charset="-34"/>
              </a:rPr>
              <a:t>$1830-1850 </a:t>
            </a:r>
            <a:endParaRPr lang="th-TH" sz="1250" dirty="0" smtClean="0">
              <a:latin typeface="Cordia New" panose="020B0304020202020204" pitchFamily="34" charset="-34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525967"/>
              </p:ext>
            </p:extLst>
          </p:nvPr>
        </p:nvGraphicFramePr>
        <p:xfrm>
          <a:off x="4135154" y="5136010"/>
          <a:ext cx="3484983" cy="5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6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6166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Entry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Target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Stop loss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9040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1800-1805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1830-1850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1785</a:t>
                      </a:r>
                      <a:endParaRPr lang="en-US" sz="13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4084339" y="1045418"/>
            <a:ext cx="3639090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ปิดทำกำไรขา </a:t>
            </a:r>
            <a:r>
              <a:rPr lang="en-US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Long </a:t>
            </a:r>
            <a:r>
              <a:rPr lang="th-TH" sz="1300" dirty="0" smtClean="0">
                <a:solidFill>
                  <a:srgbClr val="002060"/>
                </a:solidFill>
                <a:latin typeface="Cordia New" panose="020B0304020202020204" pitchFamily="34" charset="-34"/>
              </a:rPr>
              <a:t>จากภาพตลาดที่เป็นลบหลังเทศกาลปีใหม่</a:t>
            </a:r>
            <a:endParaRPr lang="en-US" sz="1300" dirty="0">
              <a:solidFill>
                <a:srgbClr val="002060"/>
              </a:solidFill>
              <a:latin typeface="Cordia New" panose="020B0304020202020204" pitchFamily="34" charset="-34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031860" y="3500626"/>
            <a:ext cx="3639088" cy="2399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ราคาฟื้นตามคาด ลุ้นขึ้นทดสอบแนวต้าน 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$18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</a:t>
            </a:r>
            <a:r>
              <a:rPr lang="en-US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0-18</a:t>
            </a:r>
            <a:r>
              <a:rPr lang="th-TH" sz="1250" dirty="0" smtClean="0">
                <a:solidFill>
                  <a:srgbClr val="002060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50</a:t>
            </a:r>
            <a:endParaRPr lang="th-TH" sz="1250" dirty="0">
              <a:solidFill>
                <a:srgbClr val="002060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674989" y="5734090"/>
            <a:ext cx="3160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Analyst:  Chaiwat Arsirawichai +662 659 8301 </a:t>
            </a:r>
          </a:p>
          <a:p>
            <a:r>
              <a:rPr lang="en-US" sz="1200" dirty="0"/>
              <a:t>                 Thansin Klinthanom  +662 659 8025 </a:t>
            </a:r>
          </a:p>
        </p:txBody>
      </p:sp>
      <p:sp>
        <p:nvSpPr>
          <p:cNvPr id="21" name="Pentagon 20"/>
          <p:cNvSpPr/>
          <p:nvPr/>
        </p:nvSpPr>
        <p:spPr>
          <a:xfrm>
            <a:off x="981532" y="3500625"/>
            <a:ext cx="1390651" cy="239921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b="1" dirty="0" smtClean="0">
                <a:solidFill>
                  <a:schemeClr val="bg1"/>
                </a:solidFill>
              </a:rPr>
              <a:t>LONG</a:t>
            </a:r>
            <a:endParaRPr lang="en-US" sz="13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1284483"/>
            <a:ext cx="2724152" cy="196050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" y="3724287"/>
            <a:ext cx="2724152" cy="2009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23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16440</TotalTime>
  <Words>249</Words>
  <Application>Microsoft Office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Cordia New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Thansin Mr.. Klinthanom</dc:creator>
  <cp:lastModifiedBy>Thansin Mr.. Klinthanom</cp:lastModifiedBy>
  <cp:revision>495</cp:revision>
  <dcterms:created xsi:type="dcterms:W3CDTF">2021-01-19T05:39:22Z</dcterms:created>
  <dcterms:modified xsi:type="dcterms:W3CDTF">2021-12-30T01:31:05Z</dcterms:modified>
</cp:coreProperties>
</file>