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S50H22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SHORT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10</a:t>
            </a:r>
            <a:r>
              <a:rPr lang="en-US" sz="2000" dirty="0" smtClean="0"/>
              <a:t>  </a:t>
            </a:r>
            <a:r>
              <a:rPr lang="en-US" sz="2000" dirty="0" smtClean="0"/>
              <a:t>January 2022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ตัวเลขผู้ติดเชื้อโควิด-19 ในประเทศยังคงมีแนวโน้มเพิ่มสูงขึ้นต่อเนื่อง ประกอบกับการปรับขึ้นของบอนด์ยีลจากคาดการณ์เฟดขึ้นดอกเบี้ย-ลดงบดลเร็วกว่าคาด จะยังคงเป็นปัจจัยกดดันภาพรวมการลงทุนต่อเนื่องในสัปดาห์นี้ แม้กราฟรายชั่วโมง ดัชนียืนเหนือแนวรับในกรอบ </a:t>
            </a:r>
            <a:r>
              <a:rPr lang="en-US" sz="1400" dirty="0" smtClean="0">
                <a:latin typeface="Cordia New" panose="020B0304020202020204" pitchFamily="34" charset="-34"/>
              </a:rPr>
              <a:t>uptrend channel </a:t>
            </a:r>
            <a:r>
              <a:rPr lang="th-TH" sz="1400" dirty="0" smtClean="0">
                <a:latin typeface="Cordia New" panose="020B0304020202020204" pitchFamily="34" charset="-34"/>
              </a:rPr>
              <a:t>แต่ไม่ใช่จุดซื้อที่ดี เราแนะรอเปิด </a:t>
            </a:r>
            <a:r>
              <a:rPr lang="en-US" sz="1400" dirty="0" smtClean="0">
                <a:latin typeface="Cordia New" panose="020B0304020202020204" pitchFamily="34" charset="-34"/>
              </a:rPr>
              <a:t>Short </a:t>
            </a:r>
            <a:r>
              <a:rPr lang="th-TH" sz="1400" dirty="0" smtClean="0">
                <a:latin typeface="Cordia New" panose="020B0304020202020204" pitchFamily="34" charset="-34"/>
              </a:rPr>
              <a:t>กรณีดัชนีฟื้นไม่ผ่าน 990-1000 จุด</a:t>
            </a:r>
            <a:endParaRPr lang="th-TH" sz="140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990-1000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950-965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1004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ความกังวลเฟดขึ้นดอกเบี้ยเร็วจะยังคงเป็นปัจจัยกดดันราคาทองคำต่อเนื่อง ขณะที่สัญญาณทางเทคนิคเป็นลบหลัง </a:t>
            </a:r>
            <a:r>
              <a:rPr lang="en-US" sz="1400" dirty="0" smtClean="0">
                <a:latin typeface="Cordia New" panose="020B0304020202020204" pitchFamily="34" charset="-34"/>
              </a:rPr>
              <a:t>MACD </a:t>
            </a:r>
            <a:r>
              <a:rPr lang="th-TH" sz="1400" dirty="0" smtClean="0">
                <a:latin typeface="Cordia New" panose="020B0304020202020204" pitchFamily="34" charset="-34"/>
              </a:rPr>
              <a:t>หักหัวลงทำ </a:t>
            </a:r>
            <a:r>
              <a:rPr lang="en-US" sz="1400" dirty="0" smtClean="0">
                <a:latin typeface="Cordia New" panose="020B0304020202020204" pitchFamily="34" charset="-34"/>
              </a:rPr>
              <a:t>dead-cross signal </a:t>
            </a:r>
            <a:r>
              <a:rPr lang="th-TH" sz="1400" dirty="0" smtClean="0">
                <a:latin typeface="Cordia New" panose="020B0304020202020204" pitchFamily="34" charset="-34"/>
              </a:rPr>
              <a:t>และดัชนีราคาที่หลุดต่ำกว่า </a:t>
            </a:r>
            <a:r>
              <a:rPr lang="en-US" sz="1400" dirty="0" smtClean="0">
                <a:latin typeface="Cordia New" panose="020B0304020202020204" pitchFamily="34" charset="-34"/>
              </a:rPr>
              <a:t>$1800 </a:t>
            </a:r>
            <a:r>
              <a:rPr lang="th-TH" sz="1400" dirty="0" smtClean="0">
                <a:latin typeface="Cordia New" panose="020B0304020202020204" pitchFamily="34" charset="-34"/>
              </a:rPr>
              <a:t>ยังคงคำแนะนำ </a:t>
            </a:r>
            <a:r>
              <a:rPr lang="en-US" sz="1400" dirty="0" smtClean="0">
                <a:latin typeface="Cordia New" panose="020B0304020202020204" pitchFamily="34" charset="-34"/>
              </a:rPr>
              <a:t>Short </a:t>
            </a:r>
            <a:r>
              <a:rPr lang="th-TH" sz="1400" dirty="0" smtClean="0">
                <a:latin typeface="Cordia New" panose="020B0304020202020204" pitchFamily="34" charset="-34"/>
              </a:rPr>
              <a:t>โดยคาดหวังเป้าทำกำไรระยะกลางอยู่ที่ </a:t>
            </a:r>
            <a:r>
              <a:rPr lang="en-US" sz="1400" dirty="0" smtClean="0">
                <a:latin typeface="Cordia New" panose="020B0304020202020204" pitchFamily="34" charset="-34"/>
              </a:rPr>
              <a:t>$1770-1760</a:t>
            </a:r>
            <a:r>
              <a:rPr lang="th-TH" sz="1400" dirty="0" smtClean="0">
                <a:latin typeface="Cordia New" panose="020B0304020202020204" pitchFamily="34" charset="-34"/>
              </a:rPr>
              <a:t> และระยะยาวที่ </a:t>
            </a:r>
            <a:r>
              <a:rPr lang="en-US" sz="1400" dirty="0" smtClean="0">
                <a:latin typeface="Cordia New" panose="020B0304020202020204" pitchFamily="34" charset="-34"/>
              </a:rPr>
              <a:t>$1700-1690</a:t>
            </a:r>
            <a:endParaRPr lang="th-TH" sz="140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921812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1790-1810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1770-1760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ยังคงชะลอดู จากมีความเสี่ยงเฟดขึ้นดอกเบี้ยเร็วกว่าคาด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แนวโน้มลงต่อเนื่องหลังยืนไม่ผ่าน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$1800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SHORT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3740545"/>
            <a:ext cx="2729203" cy="20468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1281984"/>
            <a:ext cx="2732318" cy="196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16545</TotalTime>
  <Words>195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512</cp:revision>
  <dcterms:created xsi:type="dcterms:W3CDTF">2021-01-19T05:39:22Z</dcterms:created>
  <dcterms:modified xsi:type="dcterms:W3CDTF">2022-01-10T01:28:53Z</dcterms:modified>
</cp:coreProperties>
</file>