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100" d="100"/>
          <a:sy n="100" d="100"/>
        </p:scale>
        <p:origin x="1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tx1"/>
                  </a:solidFill>
                </a:rPr>
                <a:t>S50H22</a:t>
              </a: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rgbClr val="9C4D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bg1"/>
                  </a:solidFill>
                </a:rPr>
                <a:t>SHORT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GOH22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12  January 2022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16955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>
                <a:latin typeface="Cordia New" panose="020B0304020202020204" pitchFamily="34" charset="-34"/>
              </a:rPr>
              <a:t>ตัวเลขผู้ติดเชื้อโควิด-19 ในประเทศยังคงมีแนวโน้มเพิ่มสูงขึ้นต่อเนื่อง ประกอบกับการปรับขึ้นของบอนด์ยีลจากคาดการณ์เฟดขึ้นดอกเบี้ย-ลดงบดลเร็วกว่าคาด จะยังคงเป็นปัจจัยกดดันภาพรวมการลงทุนต่อเนื่องในสัปดาห์นี้ แม้เมื่อคืน</a:t>
            </a:r>
            <a:r>
              <a:rPr lang="th-TH" sz="1400" dirty="0" err="1">
                <a:latin typeface="Cordia New" panose="020B0304020202020204" pitchFamily="34" charset="-34"/>
              </a:rPr>
              <a:t>เฟด</a:t>
            </a:r>
            <a:r>
              <a:rPr lang="th-TH" sz="1400" dirty="0">
                <a:latin typeface="Cordia New" panose="020B0304020202020204" pitchFamily="34" charset="-34"/>
              </a:rPr>
              <a:t>ลดโทนความเข้มงวดลงแต่คาดช่วยหนุนตลาดได้แค่เพียงช่วงสั้น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159819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990-1000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950-965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1004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>
                <a:latin typeface="Cordia New" panose="020B0304020202020204" pitchFamily="34" charset="-34"/>
              </a:rPr>
              <a:t>ราคาทองคำฟื้นแรงหลังประธาน</a:t>
            </a:r>
            <a:r>
              <a:rPr lang="th-TH" sz="1400" dirty="0" err="1">
                <a:latin typeface="Cordia New" panose="020B0304020202020204" pitchFamily="34" charset="-34"/>
              </a:rPr>
              <a:t>เฟด</a:t>
            </a:r>
            <a:r>
              <a:rPr lang="th-TH" sz="1400" dirty="0">
                <a:latin typeface="Cordia New" panose="020B0304020202020204" pitchFamily="34" charset="-34"/>
              </a:rPr>
              <a:t> เจอโรม พา</a:t>
            </a:r>
            <a:r>
              <a:rPr lang="th-TH" sz="1400" dirty="0" err="1">
                <a:latin typeface="Cordia New" panose="020B0304020202020204" pitchFamily="34" charset="-34"/>
              </a:rPr>
              <a:t>วเวล</a:t>
            </a:r>
            <a:r>
              <a:rPr lang="th-TH" sz="1400" dirty="0">
                <a:latin typeface="Cordia New" panose="020B0304020202020204" pitchFamily="34" charset="-34"/>
              </a:rPr>
              <a:t> ลดโทนความเข้มงวดด้านนโยบายการเงินลงในการกล่าวต่อคณะกรรมาธิการการธนาคารประจำวุฒิสภาเมื่อคืนนี้ ส่งผลให้อัตราผลตอบแทนพันธบัตรปรับตัวลงราว </a:t>
            </a:r>
            <a:r>
              <a:rPr lang="en-US" sz="1400" dirty="0">
                <a:latin typeface="Cordia New" panose="020B0304020202020204" pitchFamily="34" charset="-34"/>
              </a:rPr>
              <a:t>40bsp </a:t>
            </a:r>
            <a:r>
              <a:rPr lang="th-TH" sz="1400" dirty="0">
                <a:latin typeface="Cordia New" panose="020B0304020202020204" pitchFamily="34" charset="-34"/>
              </a:rPr>
              <a:t>แม้ภาพใหญ่ยังเป็นลบแต่จากประเด็นหนุนดังกล่าวเรามองเป็นโอกาสการเก็งกำไรขา </a:t>
            </a:r>
            <a:r>
              <a:rPr lang="en-US" sz="1400" dirty="0">
                <a:latin typeface="Cordia New" panose="020B0304020202020204" pitchFamily="34" charset="-34"/>
              </a:rPr>
              <a:t>Long </a:t>
            </a:r>
            <a:r>
              <a:rPr lang="th-TH" sz="1400" dirty="0">
                <a:latin typeface="Cordia New" panose="020B0304020202020204" pitchFamily="34" charset="-34"/>
              </a:rPr>
              <a:t>ในระยะสั้น โดยคาดหวังเป้า</a:t>
            </a:r>
            <a:r>
              <a:rPr lang="th-TH" sz="1400" dirty="0" err="1">
                <a:latin typeface="Cordia New" panose="020B0304020202020204" pitchFamily="34" charset="-34"/>
              </a:rPr>
              <a:t>การทำ</a:t>
            </a:r>
            <a:r>
              <a:rPr lang="th-TH" sz="1400" dirty="0">
                <a:latin typeface="Cordia New" panose="020B0304020202020204" pitchFamily="34" charset="-34"/>
              </a:rPr>
              <a:t>กำไรอยู่ที่ </a:t>
            </a:r>
            <a:r>
              <a:rPr lang="en-US" sz="1400" dirty="0">
                <a:latin typeface="Cordia New" panose="020B0304020202020204" pitchFamily="34" charset="-34"/>
              </a:rPr>
              <a:t>1850-1860</a:t>
            </a:r>
            <a:endParaRPr lang="th-TH" sz="1400" dirty="0">
              <a:latin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375311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1815-1820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1850-1860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1789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>
                <a:solidFill>
                  <a:srgbClr val="002060"/>
                </a:solidFill>
                <a:latin typeface="Cordia New" panose="020B0304020202020204" pitchFamily="34" charset="-34"/>
              </a:rPr>
              <a:t>อาจมีรีบาวน</a:t>
            </a:r>
            <a:r>
              <a:rPr lang="th-TH" sz="1400" dirty="0" err="1">
                <a:solidFill>
                  <a:srgbClr val="002060"/>
                </a:solidFill>
                <a:latin typeface="Cordia New" panose="020B0304020202020204" pitchFamily="34" charset="-34"/>
              </a:rPr>
              <a:t>์ช่</a:t>
            </a:r>
            <a:r>
              <a:rPr lang="th-TH" sz="1400" dirty="0">
                <a:solidFill>
                  <a:srgbClr val="002060"/>
                </a:solidFill>
                <a:latin typeface="Cordia New" panose="020B0304020202020204" pitchFamily="34" charset="-34"/>
              </a:rPr>
              <a:t>วงสั้น แต่ภาพใหญ่ยังเป็นลบ</a:t>
            </a:r>
            <a:endParaRPr lang="en-US" sz="14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ทองคำมีโอกาสเข้าสู่</a:t>
            </a:r>
            <a:r>
              <a:rPr lang="th-TH" sz="1400" dirty="0" err="1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เฟส</a:t>
            </a:r>
            <a:r>
              <a:rPr lang="th-TH" sz="1400" dirty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การฟื้นตัวระยะสั้นหลัง</a:t>
            </a:r>
            <a:r>
              <a:rPr lang="th-TH" sz="1400" dirty="0" err="1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เฟด</a:t>
            </a:r>
            <a:r>
              <a:rPr lang="th-TH" sz="1400" dirty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ผ่อนคลายตลาด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bg1"/>
                </a:solidFill>
              </a:rPr>
              <a:t>LONG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4A8801-5B3F-4F3D-BC87-CC1C5622D4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23" y="1284484"/>
            <a:ext cx="2724151" cy="196051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4626293-D903-499F-BB4C-B5435E9219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22" y="3748844"/>
            <a:ext cx="2724151" cy="198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16570</TotalTime>
  <Words>202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Klinthanom</cp:lastModifiedBy>
  <cp:revision>515</cp:revision>
  <dcterms:created xsi:type="dcterms:W3CDTF">2021-01-19T05:39:22Z</dcterms:created>
  <dcterms:modified xsi:type="dcterms:W3CDTF">2022-01-12T01:39:41Z</dcterms:modified>
</cp:coreProperties>
</file>