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14 </a:t>
            </a:r>
            <a:r>
              <a:rPr lang="en-US" sz="2000" dirty="0" smtClean="0"/>
              <a:t>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>
                <a:latin typeface="Cordia New" panose="020B0304020202020204" pitchFamily="34" charset="-34"/>
              </a:rPr>
              <a:t>ตัวเลขผู้ติดเชื้อโควิด-19 ในประเทศยังคงมีแนวโน้มเพิ่มสูงขึ้นต่อเนื่อง ประกอบกับการปรับขึ้นของบอนด์ยีลจากคาดการณ์เฟดขึ้นดอกเบี้ย-ลดงบดลเร็วกว่า</a:t>
            </a:r>
            <a:r>
              <a:rPr lang="th-TH" sz="1400" dirty="0" smtClean="0">
                <a:latin typeface="Cordia New" panose="020B0304020202020204" pitchFamily="34" charset="-34"/>
              </a:rPr>
              <a:t>คาดจะ</a:t>
            </a:r>
            <a:r>
              <a:rPr lang="th-TH" sz="1400" dirty="0">
                <a:latin typeface="Cordia New" panose="020B0304020202020204" pitchFamily="34" charset="-34"/>
              </a:rPr>
              <a:t>ยังคงเป็นปัจจัยกดดันภาพรวมการลงทุน</a:t>
            </a:r>
            <a:r>
              <a:rPr lang="th-TH" sz="1400" dirty="0" smtClean="0">
                <a:latin typeface="Cordia New" panose="020B0304020202020204" pitchFamily="34" charset="-34"/>
              </a:rPr>
              <a:t>ต่อเนื่อง</a:t>
            </a:r>
            <a:r>
              <a:rPr lang="en-US" sz="1400" dirty="0" smtClean="0">
                <a:latin typeface="Cordia New" panose="020B0304020202020204" pitchFamily="34" charset="-34"/>
              </a:rPr>
              <a:t> </a:t>
            </a:r>
            <a:r>
              <a:rPr lang="en-US" sz="1400" dirty="0" err="1" smtClean="0">
                <a:latin typeface="Cordia New" panose="020B0304020202020204" pitchFamily="34" charset="-34"/>
              </a:rPr>
              <a:t>ประกอบกับด้วย</a:t>
            </a:r>
            <a:r>
              <a:rPr lang="en-US" sz="1400" dirty="0" smtClean="0">
                <a:latin typeface="Cordia New" panose="020B0304020202020204" pitchFamily="34" charset="-34"/>
              </a:rPr>
              <a:t> valuation </a:t>
            </a:r>
            <a:r>
              <a:rPr lang="en-US" sz="1400" dirty="0" err="1" smtClean="0">
                <a:latin typeface="Cordia New" panose="020B0304020202020204" pitchFamily="34" charset="-34"/>
              </a:rPr>
              <a:t>ตลาดหุ้นไทยที่ตึงตัวเรามองดัชนีมีโอกาสปรับฐานแรงในช่วง</a:t>
            </a:r>
            <a:r>
              <a:rPr lang="en-US" sz="1400" dirty="0" smtClean="0">
                <a:latin typeface="Cordia New" panose="020B0304020202020204" pitchFamily="34" charset="-34"/>
              </a:rPr>
              <a:t> 1H65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59819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990-1000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1004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>
                <a:latin typeface="Cordia New" panose="020B0304020202020204" pitchFamily="34" charset="-34"/>
              </a:rPr>
              <a:t>ราคาทองคำฟื้นแรงหลังประธาน</a:t>
            </a:r>
            <a:r>
              <a:rPr lang="th-TH" sz="1400" dirty="0" err="1">
                <a:latin typeface="Cordia New" panose="020B0304020202020204" pitchFamily="34" charset="-34"/>
              </a:rPr>
              <a:t>เฟด</a:t>
            </a:r>
            <a:r>
              <a:rPr lang="th-TH" sz="1400" dirty="0">
                <a:latin typeface="Cordia New" panose="020B0304020202020204" pitchFamily="34" charset="-34"/>
              </a:rPr>
              <a:t> เจอโรม พา</a:t>
            </a:r>
            <a:r>
              <a:rPr lang="th-TH" sz="1400" dirty="0" err="1">
                <a:latin typeface="Cordia New" panose="020B0304020202020204" pitchFamily="34" charset="-34"/>
              </a:rPr>
              <a:t>วเวล</a:t>
            </a:r>
            <a:r>
              <a:rPr lang="th-TH" sz="1400" dirty="0">
                <a:latin typeface="Cordia New" panose="020B0304020202020204" pitchFamily="34" charset="-34"/>
              </a:rPr>
              <a:t> ลดโทนความเข้มงวดด้านนโยบายการเงินลงในการกล่าวต่อคณะกรรมาธิการการธนาคาร</a:t>
            </a:r>
            <a:r>
              <a:rPr lang="th-TH" sz="1400">
                <a:latin typeface="Cordia New" panose="020B0304020202020204" pitchFamily="34" charset="-34"/>
              </a:rPr>
              <a:t>ประจำ</a:t>
            </a:r>
            <a:r>
              <a:rPr lang="th-TH" sz="1400" smtClean="0">
                <a:latin typeface="Cordia New" panose="020B0304020202020204" pitchFamily="34" charset="-34"/>
              </a:rPr>
              <a:t>วุฒิสภาส่งผล</a:t>
            </a:r>
            <a:r>
              <a:rPr lang="th-TH" sz="1400" dirty="0">
                <a:latin typeface="Cordia New" panose="020B0304020202020204" pitchFamily="34" charset="-34"/>
              </a:rPr>
              <a:t>ให้อัตราผลตอบแทนพันธบัตรปรับตัวลงราว </a:t>
            </a:r>
            <a:r>
              <a:rPr lang="en-US" sz="1400" dirty="0">
                <a:latin typeface="Cordia New" panose="020B0304020202020204" pitchFamily="34" charset="-34"/>
              </a:rPr>
              <a:t>40bsp </a:t>
            </a:r>
            <a:r>
              <a:rPr lang="th-TH" sz="1400" dirty="0">
                <a:latin typeface="Cordia New" panose="020B0304020202020204" pitchFamily="34" charset="-34"/>
              </a:rPr>
              <a:t>แม้ภาพใหญ่ยังเป็นลบแต่จากประเด็นหนุนดังกล่าวเรามองเป็นโอกาสการเก็งกำไรขา </a:t>
            </a:r>
            <a:r>
              <a:rPr lang="en-US" sz="1400" dirty="0">
                <a:latin typeface="Cordia New" panose="020B0304020202020204" pitchFamily="34" charset="-34"/>
              </a:rPr>
              <a:t>Long </a:t>
            </a:r>
            <a:r>
              <a:rPr lang="th-TH" sz="1400" dirty="0">
                <a:latin typeface="Cordia New" panose="020B0304020202020204" pitchFamily="34" charset="-34"/>
              </a:rPr>
              <a:t>ในระยะสั้น โดยคาดหวังเป้า</a:t>
            </a:r>
            <a:r>
              <a:rPr lang="th-TH" sz="1400" dirty="0" err="1">
                <a:latin typeface="Cordia New" panose="020B0304020202020204" pitchFamily="34" charset="-34"/>
              </a:rPr>
              <a:t>การทำ</a:t>
            </a:r>
            <a:r>
              <a:rPr lang="th-TH" sz="1400" dirty="0">
                <a:latin typeface="Cordia New" panose="020B0304020202020204" pitchFamily="34" charset="-34"/>
              </a:rPr>
              <a:t>กำไรอยู่ที่ </a:t>
            </a:r>
            <a:r>
              <a:rPr lang="en-US" sz="1400" dirty="0">
                <a:latin typeface="Cordia New" panose="020B0304020202020204" pitchFamily="34" charset="-34"/>
              </a:rPr>
              <a:t>1850-1860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75311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1815-1820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1850-1860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1789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2060"/>
                </a:solidFill>
                <a:latin typeface="Cordia New" panose="020B0304020202020204" pitchFamily="34" charset="-34"/>
              </a:rPr>
              <a:t>ความกังวลเฟดขึ้นดอกเบี้ยเร็วจำกัดอัพไซด์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ทองคำมีโอกาสเข้าสู่</a:t>
            </a:r>
            <a:r>
              <a:rPr lang="th-TH" sz="1400" dirty="0" err="1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เฟส</a:t>
            </a:r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การฟื้นตัวระยะสั้นหลัง</a:t>
            </a:r>
            <a:r>
              <a:rPr lang="th-TH" sz="1400" dirty="0" err="1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เฟด</a:t>
            </a:r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ผ่อนคลายตลาด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2" y="1243977"/>
            <a:ext cx="2724151" cy="20023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2" y="3711036"/>
            <a:ext cx="2724761" cy="202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16585</TotalTime>
  <Words>195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519</cp:revision>
  <dcterms:created xsi:type="dcterms:W3CDTF">2021-01-19T05:39:22Z</dcterms:created>
  <dcterms:modified xsi:type="dcterms:W3CDTF">2022-01-14T01:46:03Z</dcterms:modified>
</cp:coreProperties>
</file>