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D0C"/>
    <a:srgbClr val="CCFFFF"/>
    <a:srgbClr val="B3580D"/>
    <a:srgbClr val="FB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8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6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7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5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3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3E95-547A-4BA8-B46A-EEB6BCABEB4F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8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29"/>
          <a:stretch/>
        </p:blipFill>
        <p:spPr>
          <a:xfrm>
            <a:off x="1015770" y="6316996"/>
            <a:ext cx="6819900" cy="352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9175" y="235789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TFEX Strategy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81077" y="1045418"/>
            <a:ext cx="2724151" cy="239921"/>
            <a:chOff x="2667000" y="1495426"/>
            <a:chExt cx="2724150" cy="361950"/>
          </a:xfrm>
        </p:grpSpPr>
        <p:sp>
          <p:nvSpPr>
            <p:cNvPr id="9" name="Rectangle 8"/>
            <p:cNvSpPr/>
            <p:nvPr/>
          </p:nvSpPr>
          <p:spPr>
            <a:xfrm>
              <a:off x="3886200" y="1495426"/>
              <a:ext cx="1504950" cy="3619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>
                  <a:solidFill>
                    <a:schemeClr val="tx1"/>
                  </a:solidFill>
                </a:rPr>
                <a:t>S50H22</a:t>
              </a:r>
            </a:p>
          </p:txBody>
        </p:sp>
        <p:sp>
          <p:nvSpPr>
            <p:cNvPr id="8" name="Pentagon 7"/>
            <p:cNvSpPr/>
            <p:nvPr/>
          </p:nvSpPr>
          <p:spPr>
            <a:xfrm>
              <a:off x="2667000" y="1495426"/>
              <a:ext cx="1390650" cy="361950"/>
            </a:xfrm>
            <a:prstGeom prst="homePlate">
              <a:avLst/>
            </a:prstGeom>
            <a:solidFill>
              <a:srgbClr val="9C4D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>
                  <a:solidFill>
                    <a:schemeClr val="bg1"/>
                  </a:solidFill>
                </a:rPr>
                <a:t>SHORT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981077" y="1811552"/>
            <a:ext cx="2724151" cy="1854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0279" y="3502727"/>
            <a:ext cx="1504951" cy="23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GOH22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10984" y="389677"/>
            <a:ext cx="2259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14 </a:t>
            </a:r>
            <a:r>
              <a:rPr lang="en-US" sz="2000" dirty="0" smtClean="0"/>
              <a:t>January </a:t>
            </a:r>
            <a:r>
              <a:rPr lang="en-US" sz="2000" dirty="0"/>
              <a:t>2022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52215" y="1284484"/>
            <a:ext cx="3671212" cy="116955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400" dirty="0">
                <a:latin typeface="Cordia New" panose="020B0304020202020204" pitchFamily="34" charset="-34"/>
              </a:rPr>
              <a:t>ตัวเลขผู้ติดเชื้อโควิด-19 ในประเทศยังคงมีแนวโน้มเพิ่มสูงขึ้นต่อเนื่อง ประกอบกับการปรับขึ้นของบอนด์ยีลจากคาดการณ์เฟดขึ้นดอกเบี้ย-ลดงบดลเร็วกว่า</a:t>
            </a:r>
            <a:r>
              <a:rPr lang="th-TH" sz="1400" dirty="0" smtClean="0">
                <a:latin typeface="Cordia New" panose="020B0304020202020204" pitchFamily="34" charset="-34"/>
              </a:rPr>
              <a:t>คาดจะ</a:t>
            </a:r>
            <a:r>
              <a:rPr lang="th-TH" sz="1400" dirty="0">
                <a:latin typeface="Cordia New" panose="020B0304020202020204" pitchFamily="34" charset="-34"/>
              </a:rPr>
              <a:t>ยังคงเป็นปัจจัยกดดันภาพรวมการลงทุน</a:t>
            </a:r>
            <a:r>
              <a:rPr lang="th-TH" sz="1400" dirty="0" smtClean="0">
                <a:latin typeface="Cordia New" panose="020B0304020202020204" pitchFamily="34" charset="-34"/>
              </a:rPr>
              <a:t>ต่อเนื่อง</a:t>
            </a:r>
            <a:r>
              <a:rPr lang="en-US" sz="1400" dirty="0" smtClean="0">
                <a:latin typeface="Cordia New" panose="020B0304020202020204" pitchFamily="34" charset="-34"/>
              </a:rPr>
              <a:t> </a:t>
            </a:r>
            <a:r>
              <a:rPr lang="en-US" sz="1400" dirty="0" err="1" smtClean="0">
                <a:latin typeface="Cordia New" panose="020B0304020202020204" pitchFamily="34" charset="-34"/>
              </a:rPr>
              <a:t>ประกอบกับด้วย</a:t>
            </a:r>
            <a:r>
              <a:rPr lang="en-US" sz="1400" dirty="0" smtClean="0">
                <a:latin typeface="Cordia New" panose="020B0304020202020204" pitchFamily="34" charset="-34"/>
              </a:rPr>
              <a:t> valuation </a:t>
            </a:r>
            <a:r>
              <a:rPr lang="en-US" sz="1400" dirty="0" err="1" smtClean="0">
                <a:latin typeface="Cordia New" panose="020B0304020202020204" pitchFamily="34" charset="-34"/>
              </a:rPr>
              <a:t>ตลาดหุ้นไทยที่ตึงตัวเรามองดัชนีมีโอกาสปรับฐานแรงในช่วง</a:t>
            </a:r>
            <a:r>
              <a:rPr lang="en-US" sz="1400" dirty="0" smtClean="0">
                <a:latin typeface="Cordia New" panose="020B0304020202020204" pitchFamily="34" charset="-34"/>
              </a:rPr>
              <a:t> 1H65</a:t>
            </a:r>
            <a:endParaRPr lang="th-TH" sz="1400" dirty="0">
              <a:latin typeface="Cordia New" panose="020B0304020202020204" pitchFamily="34" charset="-34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159819"/>
              </p:ext>
            </p:extLst>
          </p:nvPr>
        </p:nvGraphicFramePr>
        <p:xfrm>
          <a:off x="4135154" y="267305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990-1000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950-965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1004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4052214" y="3746893"/>
            <a:ext cx="3691568" cy="13849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400" dirty="0">
                <a:latin typeface="Cordia New" panose="020B0304020202020204" pitchFamily="34" charset="-34"/>
              </a:rPr>
              <a:t>ราคาทองคำฟื้นแรงหลังประธาน</a:t>
            </a:r>
            <a:r>
              <a:rPr lang="th-TH" sz="1400" dirty="0" err="1">
                <a:latin typeface="Cordia New" panose="020B0304020202020204" pitchFamily="34" charset="-34"/>
              </a:rPr>
              <a:t>เฟด</a:t>
            </a:r>
            <a:r>
              <a:rPr lang="th-TH" sz="1400" dirty="0">
                <a:latin typeface="Cordia New" panose="020B0304020202020204" pitchFamily="34" charset="-34"/>
              </a:rPr>
              <a:t> เจอโรม พา</a:t>
            </a:r>
            <a:r>
              <a:rPr lang="th-TH" sz="1400" dirty="0" err="1">
                <a:latin typeface="Cordia New" panose="020B0304020202020204" pitchFamily="34" charset="-34"/>
              </a:rPr>
              <a:t>วเวล</a:t>
            </a:r>
            <a:r>
              <a:rPr lang="th-TH" sz="1400" dirty="0">
                <a:latin typeface="Cordia New" panose="020B0304020202020204" pitchFamily="34" charset="-34"/>
              </a:rPr>
              <a:t> ลดโทนความเข้มงวดด้านนโยบายการเงินลงในการกล่าวต่อคณะกรรมาธิการการธนาคาร</a:t>
            </a:r>
            <a:r>
              <a:rPr lang="th-TH" sz="1400">
                <a:latin typeface="Cordia New" panose="020B0304020202020204" pitchFamily="34" charset="-34"/>
              </a:rPr>
              <a:t>ประจำ</a:t>
            </a:r>
            <a:r>
              <a:rPr lang="th-TH" sz="1400" smtClean="0">
                <a:latin typeface="Cordia New" panose="020B0304020202020204" pitchFamily="34" charset="-34"/>
              </a:rPr>
              <a:t>วุฒิสภาส่งผล</a:t>
            </a:r>
            <a:r>
              <a:rPr lang="th-TH" sz="1400" dirty="0">
                <a:latin typeface="Cordia New" panose="020B0304020202020204" pitchFamily="34" charset="-34"/>
              </a:rPr>
              <a:t>ให้อัตราผลตอบแทนพันธบัตรปรับตัวลงราว </a:t>
            </a:r>
            <a:r>
              <a:rPr lang="en-US" sz="1400" dirty="0">
                <a:latin typeface="Cordia New" panose="020B0304020202020204" pitchFamily="34" charset="-34"/>
              </a:rPr>
              <a:t>40bsp </a:t>
            </a:r>
            <a:r>
              <a:rPr lang="th-TH" sz="1400" dirty="0">
                <a:latin typeface="Cordia New" panose="020B0304020202020204" pitchFamily="34" charset="-34"/>
              </a:rPr>
              <a:t>แม้ภาพใหญ่ยังเป็นลบแต่จากประเด็นหนุนดังกล่าวเรามองเป็นโอกาสการเก็งกำไรขา </a:t>
            </a:r>
            <a:r>
              <a:rPr lang="en-US" sz="1400" dirty="0">
                <a:latin typeface="Cordia New" panose="020B0304020202020204" pitchFamily="34" charset="-34"/>
              </a:rPr>
              <a:t>Long </a:t>
            </a:r>
            <a:r>
              <a:rPr lang="th-TH" sz="1400" dirty="0">
                <a:latin typeface="Cordia New" panose="020B0304020202020204" pitchFamily="34" charset="-34"/>
              </a:rPr>
              <a:t>ในระยะสั้น โดยคาดหวังเป้า</a:t>
            </a:r>
            <a:r>
              <a:rPr lang="th-TH" sz="1400" dirty="0" err="1">
                <a:latin typeface="Cordia New" panose="020B0304020202020204" pitchFamily="34" charset="-34"/>
              </a:rPr>
              <a:t>การทำ</a:t>
            </a:r>
            <a:r>
              <a:rPr lang="th-TH" sz="1400" dirty="0">
                <a:latin typeface="Cordia New" panose="020B0304020202020204" pitchFamily="34" charset="-34"/>
              </a:rPr>
              <a:t>กำไรอยู่ที่ </a:t>
            </a:r>
            <a:r>
              <a:rPr lang="en-US" sz="1400" dirty="0">
                <a:latin typeface="Cordia New" panose="020B0304020202020204" pitchFamily="34" charset="-34"/>
              </a:rPr>
              <a:t>1850-1860</a:t>
            </a:r>
            <a:endParaRPr lang="th-TH" sz="1400" dirty="0">
              <a:latin typeface="Cordia New" panose="020B0304020202020204" pitchFamily="34" charset="-34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375311"/>
              </p:ext>
            </p:extLst>
          </p:nvPr>
        </p:nvGraphicFramePr>
        <p:xfrm>
          <a:off x="4135154" y="513601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1815-1820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1850-1860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1789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4084339" y="1045418"/>
            <a:ext cx="3639090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rgbClr val="002060"/>
                </a:solidFill>
                <a:latin typeface="Cordia New" panose="020B0304020202020204" pitchFamily="34" charset="-34"/>
              </a:rPr>
              <a:t>ความกังวลเฟดขึ้นดอกเบี้ยเร็วจำกัดอัพไซด์</a:t>
            </a:r>
            <a:endParaRPr lang="en-US" sz="1400" dirty="0">
              <a:solidFill>
                <a:srgbClr val="002060"/>
              </a:solidFill>
              <a:latin typeface="Cordia New" panose="020B0304020202020204" pitchFamily="34" charset="-34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31860" y="3500626"/>
            <a:ext cx="3639088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dirty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ทองคำมีโอกาสเข้าสู่</a:t>
            </a:r>
            <a:r>
              <a:rPr lang="th-TH" sz="1400" dirty="0" err="1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เฟส</a:t>
            </a:r>
            <a:r>
              <a:rPr lang="th-TH" sz="1400" dirty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การฟื้นตัวระยะสั้นหลัง</a:t>
            </a:r>
            <a:r>
              <a:rPr lang="th-TH" sz="1400" dirty="0" err="1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เฟด</a:t>
            </a:r>
            <a:r>
              <a:rPr lang="th-TH" sz="1400" dirty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ผ่อนคลายตลาด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674989" y="5734090"/>
            <a:ext cx="316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Analyst:  Chaiwat Arsirawichai +662 659 8301 </a:t>
            </a:r>
          </a:p>
          <a:p>
            <a:r>
              <a:rPr lang="en-US" sz="1200" dirty="0"/>
              <a:t>                 Thansin Klinthanom  +662 659 8025 </a:t>
            </a:r>
          </a:p>
        </p:txBody>
      </p:sp>
      <p:sp>
        <p:nvSpPr>
          <p:cNvPr id="21" name="Pentagon 20"/>
          <p:cNvSpPr/>
          <p:nvPr/>
        </p:nvSpPr>
        <p:spPr>
          <a:xfrm>
            <a:off x="981532" y="3500625"/>
            <a:ext cx="1390651" cy="239921"/>
          </a:xfrm>
          <a:prstGeom prst="homePlat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>
                <a:solidFill>
                  <a:schemeClr val="bg1"/>
                </a:solidFill>
              </a:rPr>
              <a:t>LONG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22" y="1243977"/>
            <a:ext cx="2724151" cy="20023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12" y="3711036"/>
            <a:ext cx="2724761" cy="202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2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16585</TotalTime>
  <Words>195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Thansin Mr.. Klinthanom</dc:creator>
  <cp:lastModifiedBy>Thansin Mr.. Klinthanom</cp:lastModifiedBy>
  <cp:revision>519</cp:revision>
  <dcterms:created xsi:type="dcterms:W3CDTF">2021-01-19T05:39:22Z</dcterms:created>
  <dcterms:modified xsi:type="dcterms:W3CDTF">2022-01-14T01:46:03Z</dcterms:modified>
</cp:coreProperties>
</file>