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tx1"/>
                  </a:solidFill>
                </a:rPr>
                <a:t>S50H22</a:t>
              </a: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9C4D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</a:rPr>
                <a:t>SHORT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GOH22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18 </a:t>
            </a:r>
            <a:r>
              <a:rPr lang="en-US" sz="2000" dirty="0" smtClean="0"/>
              <a:t>January </a:t>
            </a:r>
            <a:r>
              <a:rPr lang="en-US" sz="2000" dirty="0"/>
              <a:t>2022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1695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ประธานเฟดที่ลดโทนความเข้มงวดทางการเงินลงประกอบกับตัวเลขผู้ติดเชื้อโควิด-19 ในประเทศที่ยังไม่สูงกว่าหนึ่งหมื่นรายต่อวัน คาดหนุนจิตวิทยาการเก็งกำไรในระยะสั้น อย่างไรก็ตาม ด้วย </a:t>
            </a:r>
            <a:r>
              <a:rPr lang="en-US" sz="1400" dirty="0" smtClean="0">
                <a:latin typeface="Cordia New" panose="020B0304020202020204" pitchFamily="34" charset="-34"/>
              </a:rPr>
              <a:t>valuation </a:t>
            </a:r>
            <a:r>
              <a:rPr lang="th-TH" sz="1400" dirty="0" smtClean="0">
                <a:latin typeface="Cordia New" panose="020B0304020202020204" pitchFamily="34" charset="-34"/>
              </a:rPr>
              <a:t>ตลาดที่ค่อนข้างตึงตัวเมื่อเทียบกับค่าเฉลี่ยในอดีตรวมถึงภูมิภาค อาจเป็นปัจจัยที่ทำให้การขึ้นต่อของดัชนีหลังจากนี้เป็นไปอย่างยากลำบาก 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159819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990-1000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950-965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1004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11695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พฤติกรรมราคาทองคำต่อประเด็นเฟดค่อนข้างแข็งแกร่ง </a:t>
            </a:r>
            <a:r>
              <a:rPr lang="en-US" sz="1400" dirty="0" smtClean="0">
                <a:latin typeface="Cordia New" panose="020B0304020202020204" pitchFamily="34" charset="-34"/>
              </a:rPr>
              <a:t>(</a:t>
            </a:r>
            <a:r>
              <a:rPr lang="th-TH" sz="1400" dirty="0" smtClean="0">
                <a:latin typeface="Cordia New" panose="020B0304020202020204" pitchFamily="34" charset="-34"/>
              </a:rPr>
              <a:t>ยืน-ปรับขึ้น แม้เฟดส่งสัญญาณเข้มงวดทางการเงิน</a:t>
            </a:r>
            <a:r>
              <a:rPr lang="en-US" sz="1400" dirty="0" smtClean="0">
                <a:latin typeface="Cordia New" panose="020B0304020202020204" pitchFamily="34" charset="-34"/>
              </a:rPr>
              <a:t>) </a:t>
            </a:r>
            <a:r>
              <a:rPr lang="th-TH" sz="1400" dirty="0" smtClean="0">
                <a:latin typeface="Cordia New" panose="020B0304020202020204" pitchFamily="34" charset="-34"/>
              </a:rPr>
              <a:t>ขณะที่ปัจจัยเชิงเทคนิคสะท้อนภาพขาขึ้นของราคาทองคำ ทั้งนี้เรายังมอง </a:t>
            </a:r>
            <a:r>
              <a:rPr lang="en-US" sz="1400" dirty="0" smtClean="0">
                <a:latin typeface="Cordia New" panose="020B0304020202020204" pitchFamily="34" charset="-34"/>
              </a:rPr>
              <a:t>demand </a:t>
            </a:r>
            <a:r>
              <a:rPr lang="th-TH" sz="1400" dirty="0" smtClean="0">
                <a:latin typeface="Cordia New" panose="020B0304020202020204" pitchFamily="34" charset="-34"/>
              </a:rPr>
              <a:t>ต่อทองคำยังคงแข็งแกร่งท่ามกลางความกังวลเกี่ยวกับ </a:t>
            </a:r>
            <a:r>
              <a:rPr lang="en-US" sz="1400" dirty="0" smtClean="0">
                <a:latin typeface="Cordia New" panose="020B0304020202020204" pitchFamily="34" charset="-34"/>
              </a:rPr>
              <a:t>inflation </a:t>
            </a:r>
            <a:r>
              <a:rPr lang="th-TH" sz="1400" dirty="0" smtClean="0">
                <a:latin typeface="Cordia New" panose="020B0304020202020204" pitchFamily="34" charset="-34"/>
              </a:rPr>
              <a:t>และ </a:t>
            </a:r>
            <a:r>
              <a:rPr lang="en-US" sz="1400" dirty="0" smtClean="0">
                <a:latin typeface="Cordia New" panose="020B0304020202020204" pitchFamily="34" charset="-34"/>
              </a:rPr>
              <a:t>monetary policy mistake </a:t>
            </a:r>
            <a:r>
              <a:rPr lang="th-TH" sz="1400" dirty="0" smtClean="0">
                <a:latin typeface="Cordia New" panose="020B0304020202020204" pitchFamily="34" charset="-34"/>
              </a:rPr>
              <a:t>กลยุทธ์แนะใช้จังหวะการย่อตัวของราคาในการเปิดสถานะ </a:t>
            </a:r>
            <a:r>
              <a:rPr lang="en-US" sz="1400" dirty="0" smtClean="0">
                <a:latin typeface="Cordia New" panose="020B0304020202020204" pitchFamily="34" charset="-34"/>
              </a:rPr>
              <a:t>Long 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042726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1800-1815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1850-1860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1740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ตลาดผ่อนคลายช่วงสั้น แต่ภาพระยะกลาง-ยาวยังเป็นลบ </a:t>
            </a:r>
            <a:endParaRPr lang="en-US" sz="14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ยังมองทองคำอยู่ในเฟสขาขึ้น</a:t>
            </a:r>
            <a:endParaRPr lang="th-TH" sz="140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bg1"/>
                </a:solidFill>
              </a:rPr>
              <a:t>LONG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12" y="3734804"/>
            <a:ext cx="2724761" cy="19992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11" y="1274719"/>
            <a:ext cx="2724761" cy="196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16618</TotalTime>
  <Words>200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523</cp:revision>
  <dcterms:created xsi:type="dcterms:W3CDTF">2021-01-19T05:39:22Z</dcterms:created>
  <dcterms:modified xsi:type="dcterms:W3CDTF">2022-01-18T01:34:11Z</dcterms:modified>
</cp:coreProperties>
</file>