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19 </a:t>
            </a:r>
            <a:r>
              <a:rPr lang="en-US" sz="2000" dirty="0" smtClean="0"/>
              <a:t>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การพุ่งสูงขึ้นอย่างต่อเนื่องของอัตราผลตอบแทนพันธบัตรระยะยาวกระตุ้นแรงขายทำกำไรในกลุ่มสินทรัพย์เสี่ยง ส่งผลให้ดัชนีปรับตัวลงแรงวานนี้ โดยล่าสุด </a:t>
            </a:r>
            <a:r>
              <a:rPr lang="en-US" sz="1400" dirty="0" smtClean="0">
                <a:latin typeface="Cordia New" panose="020B0304020202020204" pitchFamily="34" charset="-34"/>
              </a:rPr>
              <a:t>US 10-years yields </a:t>
            </a:r>
            <a:r>
              <a:rPr lang="th-TH" sz="1400" dirty="0" smtClean="0">
                <a:latin typeface="Cordia New" panose="020B0304020202020204" pitchFamily="34" charset="-34"/>
              </a:rPr>
              <a:t>ขึ้นทดสอบ </a:t>
            </a:r>
            <a:r>
              <a:rPr lang="en-US" sz="1400" dirty="0" smtClean="0">
                <a:latin typeface="Cordia New" panose="020B0304020202020204" pitchFamily="34" charset="-34"/>
              </a:rPr>
              <a:t>1.89% </a:t>
            </a:r>
            <a:r>
              <a:rPr lang="th-TH" sz="1400" dirty="0" smtClean="0">
                <a:latin typeface="Cordia New" panose="020B0304020202020204" pitchFamily="34" charset="-34"/>
              </a:rPr>
              <a:t>สูงสุดในรอบสองปีและเป็นการเบรกเส้นเทรนด์ไลน์ขาลงสำคัญในรอบ </a:t>
            </a:r>
            <a:r>
              <a:rPr lang="en-US" sz="1400" dirty="0" smtClean="0">
                <a:latin typeface="Cordia New" panose="020B0304020202020204" pitchFamily="34" charset="-34"/>
              </a:rPr>
              <a:t>30 </a:t>
            </a:r>
            <a:r>
              <a:rPr lang="th-TH" sz="1400" dirty="0" smtClean="0">
                <a:latin typeface="Cordia New" panose="020B0304020202020204" pitchFamily="34" charset="-34"/>
              </a:rPr>
              <a:t>ปี ด้วยภาพดังกล่าวประกอบกับตลาดที่ยังขาดปัจจัยบวกใหม่คาดดัชนีลงต่อโดยยังคงเป้าทำกำไรเดิมที่ 950-965 จุด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1409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988-990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พฤติกรรมราคาทองคำต่อประเด็นเฟดค่อนข้างแข็งแกร่ง </a:t>
            </a:r>
            <a:r>
              <a:rPr lang="en-US" sz="1400" dirty="0" smtClean="0">
                <a:latin typeface="Cordia New" panose="020B0304020202020204" pitchFamily="34" charset="-34"/>
              </a:rPr>
              <a:t>(</a:t>
            </a:r>
            <a:r>
              <a:rPr lang="th-TH" sz="1400" dirty="0" smtClean="0">
                <a:latin typeface="Cordia New" panose="020B0304020202020204" pitchFamily="34" charset="-34"/>
              </a:rPr>
              <a:t>ยืน-ปรับขึ้น แม้เฟดส่งสัญญาณเข้มงวดทางการเงิน</a:t>
            </a:r>
            <a:r>
              <a:rPr lang="en-US" sz="1400" dirty="0" smtClean="0">
                <a:latin typeface="Cordia New" panose="020B0304020202020204" pitchFamily="34" charset="-34"/>
              </a:rPr>
              <a:t>) </a:t>
            </a:r>
            <a:r>
              <a:rPr lang="th-TH" sz="1400" dirty="0" smtClean="0">
                <a:latin typeface="Cordia New" panose="020B0304020202020204" pitchFamily="34" charset="-34"/>
              </a:rPr>
              <a:t>ขณะที่ปัจจัยเชิงเทคนิคสะท้อนภาพขาขึ้นของราคาทองคำ ทั้งนี้เรายังมอง </a:t>
            </a:r>
            <a:r>
              <a:rPr lang="en-US" sz="1400" dirty="0" smtClean="0">
                <a:latin typeface="Cordia New" panose="020B0304020202020204" pitchFamily="34" charset="-34"/>
              </a:rPr>
              <a:t>demand </a:t>
            </a:r>
            <a:r>
              <a:rPr lang="th-TH" sz="1400" dirty="0" smtClean="0">
                <a:latin typeface="Cordia New" panose="020B0304020202020204" pitchFamily="34" charset="-34"/>
              </a:rPr>
              <a:t>ต่อทองคำยังคงแข็งแกร่งท่ามกลางความกังวลเกี่ยวกับ </a:t>
            </a:r>
            <a:r>
              <a:rPr lang="en-US" sz="1400" dirty="0" smtClean="0">
                <a:latin typeface="Cordia New" panose="020B0304020202020204" pitchFamily="34" charset="-34"/>
              </a:rPr>
              <a:t>inflation </a:t>
            </a:r>
            <a:r>
              <a:rPr lang="th-TH" sz="1400" dirty="0" smtClean="0">
                <a:latin typeface="Cordia New" panose="020B0304020202020204" pitchFamily="34" charset="-34"/>
              </a:rPr>
              <a:t>และ </a:t>
            </a:r>
            <a:r>
              <a:rPr lang="en-US" sz="1400" dirty="0" smtClean="0">
                <a:latin typeface="Cordia New" panose="020B0304020202020204" pitchFamily="34" charset="-34"/>
              </a:rPr>
              <a:t>monetary policy mistake </a:t>
            </a:r>
            <a:r>
              <a:rPr lang="th-TH" sz="1400" dirty="0" smtClean="0">
                <a:latin typeface="Cordia New" panose="020B0304020202020204" pitchFamily="34" charset="-34"/>
              </a:rPr>
              <a:t>กลยุทธ์แนะใช้จังหวะการย่อตัวของราคาในการเปิดสถานะ </a:t>
            </a:r>
            <a:r>
              <a:rPr lang="en-US" sz="1400" dirty="0" smtClean="0">
                <a:latin typeface="Cordia New" panose="020B0304020202020204" pitchFamily="34" charset="-34"/>
              </a:rPr>
              <a:t>Long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427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1800-1815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1850-1860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ดัชนีลงแรงตามคาด ประเมินการปรับฐานยังไม่จบ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 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ยังมองทองคำอยู่ในเฟสขาขึ้น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2" y="1279229"/>
            <a:ext cx="2724761" cy="1960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11" y="3740546"/>
            <a:ext cx="2724761" cy="19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16630</TotalTime>
  <Words>206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524</cp:revision>
  <dcterms:created xsi:type="dcterms:W3CDTF">2021-01-19T05:39:22Z</dcterms:created>
  <dcterms:modified xsi:type="dcterms:W3CDTF">2022-01-19T01:25:01Z</dcterms:modified>
</cp:coreProperties>
</file>