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S50H22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9C4D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SHORT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GOH22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20</a:t>
            </a:r>
            <a:r>
              <a:rPr lang="en-US" sz="2000" dirty="0" smtClean="0"/>
              <a:t> </a:t>
            </a:r>
            <a:r>
              <a:rPr lang="en-US" sz="2000" dirty="0" smtClean="0"/>
              <a:t>January </a:t>
            </a:r>
            <a:r>
              <a:rPr lang="en-US" sz="2000" dirty="0"/>
              <a:t>2022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การพุ่งสูงขึ้นอย่างต่อเนื่องของอัตราผลตอบแทนพันธบัตรระยะยาวกระตุ้นแรงขายทำกำไรในกลุ่มสินทรัพย์เสี่ยง ส่งผลให้ดัชนีปรับตัวลงแรงวานนี้ โดยล่าสุด </a:t>
            </a:r>
            <a:r>
              <a:rPr lang="en-US" sz="1400" dirty="0" smtClean="0">
                <a:latin typeface="Cordia New" panose="020B0304020202020204" pitchFamily="34" charset="-34"/>
              </a:rPr>
              <a:t>US 10-years yields </a:t>
            </a:r>
            <a:r>
              <a:rPr lang="th-TH" sz="1400" dirty="0" smtClean="0">
                <a:latin typeface="Cordia New" panose="020B0304020202020204" pitchFamily="34" charset="-34"/>
              </a:rPr>
              <a:t>ขึ้นทดสอบ </a:t>
            </a:r>
            <a:r>
              <a:rPr lang="en-US" sz="1400" dirty="0" smtClean="0">
                <a:latin typeface="Cordia New" panose="020B0304020202020204" pitchFamily="34" charset="-34"/>
              </a:rPr>
              <a:t>1.89% </a:t>
            </a:r>
            <a:r>
              <a:rPr lang="th-TH" sz="1400" dirty="0" smtClean="0">
                <a:latin typeface="Cordia New" panose="020B0304020202020204" pitchFamily="34" charset="-34"/>
              </a:rPr>
              <a:t>สูงสุดในรอบสองปีและเป็นการเบรกเส้นเทรนด์ไลน์ขาลงสำคัญในรอบ </a:t>
            </a:r>
            <a:r>
              <a:rPr lang="en-US" sz="1400" dirty="0" smtClean="0">
                <a:latin typeface="Cordia New" panose="020B0304020202020204" pitchFamily="34" charset="-34"/>
              </a:rPr>
              <a:t>30 </a:t>
            </a:r>
            <a:r>
              <a:rPr lang="th-TH" sz="1400" dirty="0" smtClean="0">
                <a:latin typeface="Cordia New" panose="020B0304020202020204" pitchFamily="34" charset="-34"/>
              </a:rPr>
              <a:t>ปี ด้วยภาพดังกล่าวประกอบกับตลาดที่ยังขาดปัจจัยบวกใหม่คาดดัชนีลงต่อโดยยังคงเป้าทำกำไรเดิมที่ 950-965 จุด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814095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988-990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950-965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พฤติกรรมราคาทองคำต่อประเด็นเฟดค่อน</a:t>
            </a:r>
            <a:r>
              <a:rPr lang="th-TH" sz="1400" dirty="0" smtClean="0">
                <a:latin typeface="Cordia New" panose="020B0304020202020204" pitchFamily="34" charset="-34"/>
              </a:rPr>
              <a:t>ข้างขณะที่</a:t>
            </a:r>
            <a:r>
              <a:rPr lang="th-TH" sz="1400" dirty="0" smtClean="0">
                <a:latin typeface="Cordia New" panose="020B0304020202020204" pitchFamily="34" charset="-34"/>
              </a:rPr>
              <a:t>ปัจจัยเชิงเทคนิคสะท้อนภาพขาขึ้นของราคาทองคำ ทั้งนี้เรายังมอง </a:t>
            </a:r>
            <a:r>
              <a:rPr lang="en-US" sz="1400" dirty="0" smtClean="0">
                <a:latin typeface="Cordia New" panose="020B0304020202020204" pitchFamily="34" charset="-34"/>
              </a:rPr>
              <a:t>demand </a:t>
            </a:r>
            <a:r>
              <a:rPr lang="th-TH" sz="1400" dirty="0" smtClean="0">
                <a:latin typeface="Cordia New" panose="020B0304020202020204" pitchFamily="34" charset="-34"/>
              </a:rPr>
              <a:t>ต่อทองคำยังคงแข็งแกร่งท่ามกลางความกังวลเกี่ยวกับ </a:t>
            </a:r>
            <a:r>
              <a:rPr lang="en-US" sz="1400" dirty="0" smtClean="0">
                <a:latin typeface="Cordia New" panose="020B0304020202020204" pitchFamily="34" charset="-34"/>
              </a:rPr>
              <a:t>inflation </a:t>
            </a:r>
            <a:r>
              <a:rPr lang="th-TH" sz="1400" dirty="0" smtClean="0">
                <a:latin typeface="Cordia New" panose="020B0304020202020204" pitchFamily="34" charset="-34"/>
              </a:rPr>
              <a:t>และ </a:t>
            </a:r>
            <a:r>
              <a:rPr lang="en-US" sz="1400" dirty="0" smtClean="0">
                <a:latin typeface="Cordia New" panose="020B0304020202020204" pitchFamily="34" charset="-34"/>
              </a:rPr>
              <a:t>monetary policy mistake </a:t>
            </a:r>
            <a:r>
              <a:rPr lang="th-TH" sz="1400" dirty="0" smtClean="0">
                <a:latin typeface="Cordia New" panose="020B0304020202020204" pitchFamily="34" charset="-34"/>
              </a:rPr>
              <a:t>ผู้ถือสภานะ </a:t>
            </a:r>
            <a:r>
              <a:rPr lang="en-US" sz="1400" dirty="0" smtClean="0">
                <a:latin typeface="Cordia New" panose="020B0304020202020204" pitchFamily="34" charset="-34"/>
              </a:rPr>
              <a:t>Long </a:t>
            </a:r>
            <a:r>
              <a:rPr lang="th-TH" sz="1400" dirty="0" smtClean="0">
                <a:latin typeface="Cordia New" panose="020B0304020202020204" pitchFamily="34" charset="-34"/>
              </a:rPr>
              <a:t>ต้นทุน </a:t>
            </a:r>
            <a:r>
              <a:rPr lang="en-US" sz="1400" dirty="0" smtClean="0">
                <a:latin typeface="Cordia New" panose="020B0304020202020204" pitchFamily="34" charset="-34"/>
              </a:rPr>
              <a:t>1800-1815 </a:t>
            </a:r>
            <a:r>
              <a:rPr lang="th-TH" sz="1400" dirty="0" smtClean="0">
                <a:latin typeface="Cordia New" panose="020B0304020202020204" pitchFamily="34" charset="-34"/>
              </a:rPr>
              <a:t>อาจพิจารณาขายทำกำไรบางส่วนบริเวณแนวต้าน </a:t>
            </a:r>
            <a:r>
              <a:rPr lang="en-US" sz="1400" dirty="0" smtClean="0">
                <a:latin typeface="Cordia New" panose="020B0304020202020204" pitchFamily="34" charset="-34"/>
              </a:rPr>
              <a:t>1850-1860</a:t>
            </a:r>
            <a:r>
              <a:rPr lang="th-TH" sz="1400" dirty="0" smtClean="0">
                <a:latin typeface="Cordia New" panose="020B0304020202020204" pitchFamily="34" charset="-34"/>
              </a:rPr>
              <a:t> แต่เป้าระยะกลาง-ยาว เราประเมินมีโอกาสกลับขึ้นทดสอบ </a:t>
            </a:r>
            <a:r>
              <a:rPr lang="en-US" sz="1400" dirty="0" smtClean="0">
                <a:latin typeface="Cordia New" panose="020B0304020202020204" pitchFamily="34" charset="-34"/>
              </a:rPr>
              <a:t>2000 </a:t>
            </a:r>
            <a:r>
              <a:rPr lang="th-TH" sz="1400" dirty="0" smtClean="0">
                <a:latin typeface="Cordia New" panose="020B0304020202020204" pitchFamily="34" charset="-34"/>
              </a:rPr>
              <a:t>หรือสูงกว่า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409926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1830-1840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1950-2000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1810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ประเมิน</a:t>
            </a:r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การปรับฐานยังไม่จบ </a:t>
            </a:r>
            <a:endParaRPr lang="en-US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ภาพใหญ่ยังมองขึ้นต่อ นักลงทุนระยะสั้นแนะขายบางส่วนที่ </a:t>
            </a:r>
            <a:r>
              <a:rPr lang="en-US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1850-1860</a:t>
            </a:r>
            <a:endParaRPr lang="th-TH" sz="140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bg1"/>
                </a:solidFill>
              </a:rPr>
              <a:t>LONG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22" y="3740546"/>
            <a:ext cx="2728052" cy="19935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22" y="1277208"/>
            <a:ext cx="2728052" cy="1967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16646</TotalTime>
  <Words>213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527</cp:revision>
  <dcterms:created xsi:type="dcterms:W3CDTF">2021-01-19T05:39:22Z</dcterms:created>
  <dcterms:modified xsi:type="dcterms:W3CDTF">2022-01-20T01:36:11Z</dcterms:modified>
</cp:coreProperties>
</file>