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jhr1crjZzaDB/vNkjkaQMHtBF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D18"/>
    <a:srgbClr val="9E2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C5E7E-EFFB-4C8B-8B47-BA3C0EA7F0CA}">
  <a:tblStyle styleId="{67FC5E7E-EFFB-4C8B-8B47-BA3C0EA7F0C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4" autoAdjust="0"/>
  </p:normalViewPr>
  <p:slideViewPr>
    <p:cSldViewPr snapToGrid="0">
      <p:cViewPr varScale="1">
        <p:scale>
          <a:sx n="74" d="100"/>
          <a:sy n="74" d="100"/>
        </p:scale>
        <p:origin x="1714" y="72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279525"/>
            <a:ext cx="46037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3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dt" idx="10"/>
          </p:nvPr>
        </p:nvSpPr>
        <p:spPr>
          <a:xfrm>
            <a:off x="6649272" y="528634"/>
            <a:ext cx="210321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solidFill>
                  <a:schemeClr val="dk1"/>
                </a:solidFill>
              </a:rPr>
              <a:t>Monday, 23 Jul 2024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t="94729"/>
          <a:stretch/>
        </p:blipFill>
        <p:spPr>
          <a:xfrm>
            <a:off x="1240053" y="6434974"/>
            <a:ext cx="6819900" cy="3524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458128" y="330177"/>
            <a:ext cx="2362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TFEX Strategy 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200276" y="3464845"/>
            <a:ext cx="1504951" cy="2757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GOU24</a:t>
            </a:r>
            <a:endParaRPr sz="13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" name="Google Shape;93;p1"/>
          <p:cNvGraphicFramePr/>
          <p:nvPr>
            <p:extLst>
              <p:ext uri="{D42A27DB-BD31-4B8C-83A1-F6EECF244321}">
                <p14:modId xmlns:p14="http://schemas.microsoft.com/office/powerpoint/2010/main" val="2877967486"/>
              </p:ext>
            </p:extLst>
          </p:nvPr>
        </p:nvGraphicFramePr>
        <p:xfrm>
          <a:off x="5092351" y="2608429"/>
          <a:ext cx="3714373" cy="642771"/>
        </p:xfrm>
        <a:graphic>
          <a:graphicData uri="http://schemas.openxmlformats.org/drawingml/2006/table">
            <a:tbl>
              <a:tblPr firstRow="1" bandRow="1">
                <a:noFill/>
                <a:tableStyleId>{67FC5E7E-EFFB-4C8B-8B47-BA3C0EA7F0CA}</a:tableStyleId>
              </a:tblPr>
              <a:tblGrid>
                <a:gridCol w="113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4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Entry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Stop Loss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825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805-</a:t>
                      </a:r>
                      <a:r>
                        <a:rPr lang="th-TH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r>
                        <a:rPr lang="en-US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6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830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5" name="Google Shape;95;p1"/>
          <p:cNvSpPr/>
          <p:nvPr/>
        </p:nvSpPr>
        <p:spPr>
          <a:xfrm>
            <a:off x="5084609" y="1046334"/>
            <a:ext cx="3714373" cy="2464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400"/>
            </a:pPr>
            <a:r>
              <a:rPr lang="th-TH" b="1" dirty="0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รอปิด</a:t>
            </a:r>
            <a:r>
              <a:rPr lang="en-US" b="1" dirty="0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 short </a:t>
            </a:r>
            <a:r>
              <a:rPr lang="th-TH" b="1" dirty="0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บริเวณ </a:t>
            </a:r>
            <a:r>
              <a:rPr lang="en-US" b="1" dirty="0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810</a:t>
            </a:r>
            <a:endParaRPr sz="1400" b="1" i="0" u="none" strike="noStrike" cap="none" dirty="0">
              <a:solidFill>
                <a:srgbClr val="002060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144804" y="3470444"/>
            <a:ext cx="3661920" cy="333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-TH" b="1" dirty="0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ทองคำชะลอลงตามคาด ทยอยทำกำไร ภาพใหญ่ยังเป็นขาขึ้นอยู่</a:t>
            </a:r>
            <a:endParaRPr lang="en-US" b="1" dirty="0">
              <a:solidFill>
                <a:srgbClr val="002060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188214" y="5755840"/>
            <a:ext cx="363423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Analyst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Krit Tanarattananon,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+(66) 2659-8303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Analyst: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Natthida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Chuaysong</a:t>
            </a:r>
            <a:endParaRPr lang="en-US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th-TH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Tanapon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Cholkadidamrongkul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084609" y="1261959"/>
            <a:ext cx="3667877" cy="12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h-TH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วานนี้ดัชนีปรับตัวลดลง นำโดยหุ้นในกลุ่มพลังงานหลังตรึงค่าไฟ และธนาคารจากภาพผลประกอบการที่ผิดหวัง แม้กลุ่มธนาคารโดยรวมจะประกาศงบออกมาทรงๆ แต่คาดวันนี้ตลาดอาจผันผวน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lang="th-TH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ยังคงคำแนะนำ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Short </a:t>
            </a:r>
            <a:r>
              <a:rPr lang="th-TH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ถ้าภาพใหญ่ยังเป็นขาชึ้นต่อ ดัชนีห้ามลงมาเกิน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800 </a:t>
            </a:r>
            <a:r>
              <a:rPr lang="th-TH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จุด</a:t>
            </a:r>
            <a:endParaRPr lang="en-US" kern="100" dirty="0">
              <a:effectLst/>
              <a:latin typeface="Cordia New" panose="020B0304020202020204" pitchFamily="34" charset="-34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144804" y="3785470"/>
            <a:ext cx="3595698" cy="10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</a:pPr>
            <a:r>
              <a:rPr lang="th-TH" dirty="0">
                <a:solidFill>
                  <a:schemeClr val="dk1"/>
                </a:solidFill>
                <a:latin typeface="Cordia New"/>
                <a:cs typeface="Cordia New"/>
                <a:sym typeface="Cordia New"/>
              </a:rPr>
              <a:t>ราคาทองคำปรับตัวลงต่อเนื่อง แตะที่ </a:t>
            </a:r>
            <a:r>
              <a:rPr lang="en-US" dirty="0">
                <a:solidFill>
                  <a:schemeClr val="dk1"/>
                </a:solidFill>
                <a:latin typeface="Cordia New"/>
                <a:cs typeface="Cordia New"/>
                <a:sym typeface="Cordia New"/>
              </a:rPr>
              <a:t>Target Price </a:t>
            </a:r>
            <a:r>
              <a:rPr lang="th-TH" dirty="0">
                <a:solidFill>
                  <a:schemeClr val="dk1"/>
                </a:solidFill>
                <a:latin typeface="Cordia New"/>
                <a:cs typeface="Cordia New"/>
                <a:sym typeface="Cordia New"/>
              </a:rPr>
              <a:t>ของเรา หลังปรับขึ้นไปขานรับความคาดหวังที่ธนาคารกลางสหรัฐฯอาจปรับลดอัตราดอกเบี้ยภายในเดือน ก.ย. หากมีสถานะ</a:t>
            </a:r>
            <a:r>
              <a:rPr lang="en-US" dirty="0">
                <a:solidFill>
                  <a:schemeClr val="dk1"/>
                </a:solidFill>
                <a:latin typeface="Cordia New"/>
                <a:cs typeface="Cordia New"/>
                <a:sym typeface="Cordia New"/>
              </a:rPr>
              <a:t> Short </a:t>
            </a:r>
            <a:r>
              <a:rPr lang="th-TH" dirty="0">
                <a:solidFill>
                  <a:schemeClr val="dk1"/>
                </a:solidFill>
                <a:latin typeface="Cordia New"/>
                <a:cs typeface="Cordia New"/>
                <a:sym typeface="Cordia New"/>
              </a:rPr>
              <a:t>อยู่ ทยอยทำกำไร ถัดไปรอทองคำพักตัว และสร้างฐานใหม่ </a:t>
            </a:r>
            <a:endParaRPr lang="en-US" dirty="0">
              <a:solidFill>
                <a:schemeClr val="dk1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2200278" y="971845"/>
            <a:ext cx="1504951" cy="239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S50U2</a:t>
            </a:r>
            <a:r>
              <a:rPr lang="th-TH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560802" y="3468441"/>
            <a:ext cx="1811381" cy="272105"/>
          </a:xfrm>
          <a:prstGeom prst="homePlate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Wait and See</a:t>
            </a:r>
            <a:endParaRPr sz="13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0151" y="834165"/>
            <a:ext cx="0" cy="0"/>
          </a:xfrm>
          <a:prstGeom prst="rect">
            <a:avLst/>
          </a:prstGeom>
        </p:spPr>
      </p:pic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EE059978-72CC-C269-9B28-141EE95DA545}"/>
              </a:ext>
            </a:extLst>
          </p:cNvPr>
          <p:cNvSpPr/>
          <p:nvPr/>
        </p:nvSpPr>
        <p:spPr>
          <a:xfrm>
            <a:off x="458128" y="3231671"/>
            <a:ext cx="2385811" cy="24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หมายเหตุ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:</a:t>
            </a: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ในรูปใช้ 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EMA 89</a:t>
            </a: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และ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EMA200</a:t>
            </a:r>
            <a:endParaRPr lang="en-US" sz="1100" kern="100" dirty="0">
              <a:effectLst/>
              <a:latin typeface="Cordia New" panose="020B0304020202020204" pitchFamily="34" charset="-34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BFEC98-B493-CB8D-67D7-2EF2E0218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71" y="3785470"/>
            <a:ext cx="3657024" cy="2187159"/>
          </a:xfrm>
          <a:prstGeom prst="rect">
            <a:avLst/>
          </a:prstGeom>
        </p:spPr>
      </p:pic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0D23B4B4-E8E3-35B7-9285-B01A02445CEF}"/>
              </a:ext>
            </a:extLst>
          </p:cNvPr>
          <p:cNvSpPr/>
          <p:nvPr/>
        </p:nvSpPr>
        <p:spPr>
          <a:xfrm>
            <a:off x="496301" y="5909600"/>
            <a:ext cx="2385811" cy="24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หมายเหตุ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:</a:t>
            </a: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ในรูปใช้ 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EMA 89</a:t>
            </a: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และ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EMA200</a:t>
            </a:r>
            <a:endParaRPr lang="en-US" sz="1100" kern="100" dirty="0">
              <a:effectLst/>
              <a:latin typeface="Cordia New" panose="020B0304020202020204" pitchFamily="34" charset="-34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765F6-294F-7F31-8372-24588ED1B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01" y="1191497"/>
            <a:ext cx="3463773" cy="2056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BF693-D3CA-EAC1-D2A7-D4B3FD53EA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16" y="3785471"/>
            <a:ext cx="3701733" cy="2188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F6965-F43D-C536-15F3-50343D7B7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708" y="3722442"/>
            <a:ext cx="3994308" cy="2187158"/>
          </a:xfrm>
          <a:prstGeom prst="rect">
            <a:avLst/>
          </a:prstGeom>
        </p:spPr>
      </p:pic>
      <p:graphicFrame>
        <p:nvGraphicFramePr>
          <p:cNvPr id="3" name="Google Shape;93;p1">
            <a:extLst>
              <a:ext uri="{FF2B5EF4-FFF2-40B4-BE49-F238E27FC236}">
                <a16:creationId xmlns:a16="http://schemas.microsoft.com/office/drawing/2014/main" id="{59A5ACDF-42F9-8A59-2732-7B65F0634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039960"/>
              </p:ext>
            </p:extLst>
          </p:nvPr>
        </p:nvGraphicFramePr>
        <p:xfrm>
          <a:off x="5144804" y="4987892"/>
          <a:ext cx="3714373" cy="642771"/>
        </p:xfrm>
        <a:graphic>
          <a:graphicData uri="http://schemas.openxmlformats.org/drawingml/2006/table">
            <a:tbl>
              <a:tblPr firstRow="1" bandRow="1">
                <a:noFill/>
                <a:tableStyleId>{67FC5E7E-EFFB-4C8B-8B47-BA3C0EA7F0CA}</a:tableStyleId>
              </a:tblPr>
              <a:tblGrid>
                <a:gridCol w="113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4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Entry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Stop Loss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2405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2475</a:t>
                      </a:r>
                      <a:endParaRPr sz="16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2400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8" name="Google Shape;118;p1"/>
          <p:cNvSpPr/>
          <p:nvPr/>
        </p:nvSpPr>
        <p:spPr>
          <a:xfrm>
            <a:off x="505500" y="976226"/>
            <a:ext cx="1866684" cy="246436"/>
          </a:xfrm>
          <a:prstGeom prst="homePlate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300"/>
            </a:pPr>
            <a:r>
              <a:rPr lang="en-US" sz="1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Wait and See</a:t>
            </a:r>
            <a:endParaRPr sz="13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A2AD8-85FA-7863-AD5E-D7C7604695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08" y="3744173"/>
            <a:ext cx="3994308" cy="222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F90CA4-471F-2832-90F9-ED2A79F085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301" y="1228729"/>
            <a:ext cx="3928715" cy="2075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C0F88-6DFA-5F02-C3C0-6F4CF0A0D5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498" y="3752788"/>
            <a:ext cx="4035383" cy="2211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8982E6-101A-3A7F-8F57-A498EA35A2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556" y="1238553"/>
            <a:ext cx="4263447" cy="20488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831498-447B-82DB-D714-F87F86371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498" y="3795709"/>
            <a:ext cx="4263447" cy="21855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CE16A0-0AD8-B322-6594-CAC3ECCF7B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231" y="1222662"/>
            <a:ext cx="4315361" cy="21063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EB3072-FAEB-F3D4-D35D-7C94A2FC01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231" y="3785468"/>
            <a:ext cx="4327890" cy="219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458DE-940E-B6AA-C55C-4F44C3698A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556" y="1227044"/>
            <a:ext cx="4306036" cy="20832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C18668-AC6E-17A4-FEEF-D388FE3E96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5028" y="3732627"/>
            <a:ext cx="4381058" cy="2227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2C9448-D408-4CD1-65D6-080CB7ECCC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5028" y="3728330"/>
            <a:ext cx="4381058" cy="2212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91ACED-58C9-7557-4AB0-74F39C9BC65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7399" y="1214748"/>
            <a:ext cx="4384518" cy="20843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3BA32A-EC7F-52F9-64DC-DCD04B4ADB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3966" y="1203520"/>
            <a:ext cx="4367275" cy="20996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FD200D-BA51-1E99-8B9F-2E80CEC29F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7275" y="3713082"/>
            <a:ext cx="4418811" cy="22278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10803</TotalTime>
  <Words>194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Cordia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 Mr. Tanarattananon</dc:creator>
  <cp:lastModifiedBy>Strategy Team Uob Kayhian</cp:lastModifiedBy>
  <cp:revision>354</cp:revision>
  <dcterms:modified xsi:type="dcterms:W3CDTF">2024-07-23T01:48:10Z</dcterms:modified>
</cp:coreProperties>
</file>