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7099300" cy="102346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7" roundtripDataSignature="AMtx7mijhr1crjZzaDB/vNkjkaQMHtBFX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82D18"/>
    <a:srgbClr val="9E2E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7FC5E7E-EFFB-4C8B-8B47-BA3C0EA7F0CA}">
  <a:tblStyle styleId="{67FC5E7E-EFFB-4C8B-8B47-BA3C0EA7F0CA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9EFF7"/>
          </a:solidFill>
        </a:fill>
      </a:tcStyle>
    </a:wholeTbl>
    <a:band1H>
      <a:tcTxStyle b="off" i="off"/>
      <a:tcStyle>
        <a:tcBdr/>
        <a:fill>
          <a:solidFill>
            <a:srgbClr val="D0DEEF"/>
          </a:solidFill>
        </a:fill>
      </a:tcStyle>
    </a:band1H>
    <a:band2H>
      <a:tcTxStyle b="off" i="off"/>
      <a:tcStyle>
        <a:tcBdr/>
      </a:tcStyle>
    </a:band2H>
    <a:band1V>
      <a:tcTxStyle b="off" i="off"/>
      <a:tcStyle>
        <a:tcBdr/>
        <a:fill>
          <a:solidFill>
            <a:srgbClr val="D0DEEF"/>
          </a:solidFill>
        </a:fill>
      </a:tcStyle>
    </a:band1V>
    <a:band2V>
      <a:tcTxStyle b="off" i="off"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3366" autoAdjust="0"/>
  </p:normalViewPr>
  <p:slideViewPr>
    <p:cSldViewPr snapToGrid="0">
      <p:cViewPr varScale="1">
        <p:scale>
          <a:sx n="96" d="100"/>
          <a:sy n="96" d="100"/>
        </p:scale>
        <p:origin x="1066" y="62"/>
      </p:cViewPr>
      <p:guideLst/>
    </p:cSldViewPr>
  </p:slideViewPr>
  <p:notesTextViewPr>
    <p:cViewPr>
      <p:scale>
        <a:sx n="33" d="100"/>
        <a:sy n="33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76363" cy="5135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25" tIns="49500" rIns="99025" bIns="495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4021294" y="0"/>
            <a:ext cx="3076363" cy="5135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25" tIns="49500" rIns="99025" bIns="495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247775" y="1279525"/>
            <a:ext cx="4603750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25" tIns="49500" rIns="99025" bIns="495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721107"/>
            <a:ext cx="3076363" cy="5135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25" tIns="49500" rIns="99025" bIns="495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25" tIns="49500" rIns="99025" bIns="495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47775" y="1279525"/>
            <a:ext cx="4603750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25" tIns="49500" rIns="99025" bIns="495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dt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ft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body" idx="1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dt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ft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sldNum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>
            <a:spLocks noGrp="1"/>
          </p:cNvSpPr>
          <p:nvPr>
            <p:ph type="title"/>
          </p:nvPr>
        </p:nvSpPr>
        <p:spPr>
          <a:xfrm rot="5400000">
            <a:off x="4623594" y="2285207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body" idx="1"/>
          </p:nvPr>
        </p:nvSpPr>
        <p:spPr>
          <a:xfrm rot="5400000">
            <a:off x="623094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dt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ft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dt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ft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dt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ft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629843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629843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3"/>
          </p:nvPr>
        </p:nvSpPr>
        <p:spPr>
          <a:xfrm>
            <a:off x="4629151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4"/>
          </p:nvPr>
        </p:nvSpPr>
        <p:spPr>
          <a:xfrm>
            <a:off x="4629151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dt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ft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dt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ft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sldNum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3887391" y="987428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dt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ft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sldNum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>
            <a:spLocks noGrp="1"/>
          </p:cNvSpPr>
          <p:nvPr>
            <p:ph type="pic" idx="2"/>
          </p:nvPr>
        </p:nvSpPr>
        <p:spPr>
          <a:xfrm>
            <a:off x="3887391" y="987428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dt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ft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>
            <a:spLocks noGrp="1"/>
          </p:cNvSpPr>
          <p:nvPr>
            <p:ph type="dt" idx="10"/>
          </p:nvPr>
        </p:nvSpPr>
        <p:spPr>
          <a:xfrm>
            <a:off x="6649272" y="528634"/>
            <a:ext cx="2103214" cy="314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400" dirty="0">
                <a:solidFill>
                  <a:schemeClr val="dk1"/>
                </a:solidFill>
              </a:rPr>
              <a:t>Tuesday, 15 Oct 2024</a:t>
            </a:r>
            <a:endParaRPr sz="1400" dirty="0">
              <a:solidFill>
                <a:schemeClr val="dk1"/>
              </a:solidFill>
            </a:endParaRPr>
          </a:p>
        </p:txBody>
      </p:sp>
      <p:pic>
        <p:nvPicPr>
          <p:cNvPr id="90" name="Google Shape;90;p1"/>
          <p:cNvPicPr preferRelativeResize="0"/>
          <p:nvPr/>
        </p:nvPicPr>
        <p:blipFill rotWithShape="1">
          <a:blip r:embed="rId3">
            <a:alphaModFix/>
          </a:blip>
          <a:srcRect t="94729"/>
          <a:stretch/>
        </p:blipFill>
        <p:spPr>
          <a:xfrm>
            <a:off x="1240053" y="6434974"/>
            <a:ext cx="6819900" cy="352424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"/>
          <p:cNvSpPr txBox="1"/>
          <p:nvPr/>
        </p:nvSpPr>
        <p:spPr>
          <a:xfrm>
            <a:off x="458128" y="330177"/>
            <a:ext cx="2362200" cy="553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3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TFEX Strategy </a:t>
            </a:r>
            <a:endParaRPr sz="1400" b="0" i="0" u="none" strike="noStrike" cap="none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2200278" y="3461249"/>
            <a:ext cx="1504951" cy="275701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GOZ24</a:t>
            </a:r>
            <a:endParaRPr sz="13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93" name="Google Shape;93;p1"/>
          <p:cNvGraphicFramePr/>
          <p:nvPr>
            <p:extLst>
              <p:ext uri="{D42A27DB-BD31-4B8C-83A1-F6EECF244321}">
                <p14:modId xmlns:p14="http://schemas.microsoft.com/office/powerpoint/2010/main" val="3880107578"/>
              </p:ext>
            </p:extLst>
          </p:nvPr>
        </p:nvGraphicFramePr>
        <p:xfrm>
          <a:off x="5108074" y="2579955"/>
          <a:ext cx="3714373" cy="642771"/>
        </p:xfrm>
        <a:graphic>
          <a:graphicData uri="http://schemas.openxmlformats.org/drawingml/2006/table">
            <a:tbl>
              <a:tblPr firstRow="1" bandRow="1">
                <a:noFill/>
                <a:tableStyleId>{67FC5E7E-EFFB-4C8B-8B47-BA3C0EA7F0CA}</a:tableStyleId>
              </a:tblPr>
              <a:tblGrid>
                <a:gridCol w="11377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86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80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748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en-US" sz="1300" u="none" strike="noStrike" cap="none" dirty="0">
                          <a:solidFill>
                            <a:schemeClr val="bg1"/>
                          </a:solidFill>
                        </a:rPr>
                        <a:t>Entry</a:t>
                      </a:r>
                      <a:endParaRPr sz="1400" u="none" strike="noStrike" cap="none" dirty="0">
                        <a:solidFill>
                          <a:schemeClr val="bg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en-US" sz="1300" u="none" strike="noStrike" cap="none" dirty="0">
                          <a:solidFill>
                            <a:schemeClr val="bg1"/>
                          </a:solidFill>
                        </a:rPr>
                        <a:t>Target</a:t>
                      </a:r>
                      <a:endParaRPr sz="1400" u="none" strike="noStrike" cap="none" dirty="0">
                        <a:solidFill>
                          <a:schemeClr val="bg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en-US" sz="1300" u="none" strike="noStrike" cap="none" dirty="0">
                          <a:solidFill>
                            <a:schemeClr val="bg1"/>
                          </a:solidFill>
                        </a:rPr>
                        <a:t>Stop Loss</a:t>
                      </a:r>
                      <a:endParaRPr sz="1300" u="none" strike="noStrike" cap="none" dirty="0">
                        <a:solidFill>
                          <a:schemeClr val="bg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1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1600" b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927</a:t>
                      </a:r>
                      <a:endParaRPr sz="1600" b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th-TH" sz="1600" b="0" i="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940</a:t>
                      </a:r>
                      <a:endParaRPr sz="1600" b="0" i="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1600" b="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925</a:t>
                      </a:r>
                      <a:endParaRPr sz="1600" b="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5" name="Google Shape;95;p1"/>
          <p:cNvSpPr/>
          <p:nvPr/>
        </p:nvSpPr>
        <p:spPr>
          <a:xfrm>
            <a:off x="5008662" y="1002281"/>
            <a:ext cx="3813786" cy="246436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1400"/>
            </a:pPr>
            <a:r>
              <a:rPr lang="th-TH" b="1" dirty="0">
                <a:solidFill>
                  <a:srgbClr val="002060"/>
                </a:solidFill>
                <a:latin typeface="Cordia New"/>
                <a:ea typeface="Cordia New"/>
                <a:cs typeface="Cordia New"/>
                <a:sym typeface="Cordia New"/>
              </a:rPr>
              <a:t>ถ้าไปต่อ ห้ามหลุด </a:t>
            </a:r>
            <a:r>
              <a:rPr lang="en-US" b="1" dirty="0">
                <a:solidFill>
                  <a:srgbClr val="002060"/>
                </a:solidFill>
                <a:latin typeface="Cordia New"/>
                <a:ea typeface="Cordia New"/>
                <a:cs typeface="Cordia New"/>
                <a:sym typeface="Cordia New"/>
              </a:rPr>
              <a:t>92</a:t>
            </a:r>
            <a:r>
              <a:rPr lang="th-TH" b="1" dirty="0">
                <a:solidFill>
                  <a:srgbClr val="002060"/>
                </a:solidFill>
                <a:latin typeface="Cordia New"/>
                <a:ea typeface="Cordia New"/>
                <a:cs typeface="Cordia New"/>
                <a:sym typeface="Cordia New"/>
              </a:rPr>
              <a:t>5</a:t>
            </a:r>
            <a:endParaRPr lang="th-TH" sz="1400" b="1" i="0" u="none" strike="noStrike" cap="none" dirty="0">
              <a:solidFill>
                <a:srgbClr val="002060"/>
              </a:solidFill>
              <a:latin typeface="Cordia New"/>
              <a:ea typeface="Cordia New"/>
              <a:cs typeface="Cordia New"/>
              <a:sym typeface="Cordia New"/>
            </a:endParaRPr>
          </a:p>
        </p:txBody>
      </p:sp>
      <p:sp>
        <p:nvSpPr>
          <p:cNvPr id="96" name="Google Shape;96;p1"/>
          <p:cNvSpPr/>
          <p:nvPr/>
        </p:nvSpPr>
        <p:spPr>
          <a:xfrm>
            <a:off x="5092352" y="3501664"/>
            <a:ext cx="3730095" cy="250428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b="1" dirty="0">
                <a:solidFill>
                  <a:srgbClr val="002060"/>
                </a:solidFill>
                <a:latin typeface="Cordia New"/>
                <a:ea typeface="Cordia New"/>
                <a:cs typeface="Cordia New"/>
                <a:sym typeface="Cordia New"/>
              </a:rPr>
              <a:t>Break $</a:t>
            </a:r>
            <a:r>
              <a:rPr lang="th-TH" b="1" dirty="0">
                <a:solidFill>
                  <a:srgbClr val="002060"/>
                </a:solidFill>
                <a:latin typeface="Cordia New"/>
                <a:ea typeface="Cordia New"/>
                <a:cs typeface="Cordia New"/>
                <a:sym typeface="Cordia New"/>
              </a:rPr>
              <a:t>2670</a:t>
            </a:r>
            <a:r>
              <a:rPr lang="en-US" b="1" dirty="0">
                <a:solidFill>
                  <a:srgbClr val="002060"/>
                </a:solidFill>
                <a:latin typeface="Cordia New"/>
                <a:ea typeface="Cordia New"/>
                <a:cs typeface="Cordia New"/>
                <a:sym typeface="Cordia New"/>
              </a:rPr>
              <a:t> </a:t>
            </a:r>
            <a:r>
              <a:rPr lang="th-TH" b="1" dirty="0">
                <a:solidFill>
                  <a:srgbClr val="002060"/>
                </a:solidFill>
                <a:latin typeface="Cordia New"/>
                <a:ea typeface="Cordia New"/>
                <a:cs typeface="Cordia New"/>
                <a:sym typeface="Cordia New"/>
              </a:rPr>
              <a:t>เลือกทางวัดใจ</a:t>
            </a:r>
            <a:endParaRPr lang="en-US" b="1" dirty="0">
              <a:solidFill>
                <a:srgbClr val="002060"/>
              </a:solidFill>
              <a:latin typeface="Cordia New"/>
              <a:ea typeface="Cordia New"/>
              <a:cs typeface="Cordia New"/>
              <a:sym typeface="Cordia New"/>
            </a:endParaRPr>
          </a:p>
        </p:txBody>
      </p:sp>
      <p:sp>
        <p:nvSpPr>
          <p:cNvPr id="97" name="Google Shape;97;p1"/>
          <p:cNvSpPr txBox="1"/>
          <p:nvPr/>
        </p:nvSpPr>
        <p:spPr>
          <a:xfrm>
            <a:off x="5188214" y="5755840"/>
            <a:ext cx="3634233" cy="5539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Analyst</a:t>
            </a:r>
            <a:r>
              <a:rPr lang="en-US" sz="1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Krit Tanarattananon, </a:t>
            </a: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AISA</a:t>
            </a:r>
            <a:r>
              <a:rPr lang="en-US" sz="1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+(66) 2659-8303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Assistant Analyst: </a:t>
            </a:r>
            <a:r>
              <a:rPr lang="en-US" sz="1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Natthida</a:t>
            </a:r>
            <a:r>
              <a:rPr lang="en-US" sz="1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Chuaysong</a:t>
            </a:r>
            <a:endParaRPr lang="en-US" sz="1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     </a:t>
            </a:r>
            <a:r>
              <a:rPr lang="th-TH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Tanapon</a:t>
            </a:r>
            <a:r>
              <a:rPr lang="en-US" sz="1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Cholkadidamrongkul</a:t>
            </a: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"/>
          <p:cNvSpPr/>
          <p:nvPr/>
        </p:nvSpPr>
        <p:spPr>
          <a:xfrm>
            <a:off x="5011873" y="1237908"/>
            <a:ext cx="3810574" cy="117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th-TH" kern="100" dirty="0">
                <a:latin typeface="Cordia New" panose="020B0304020202020204" pitchFamily="34" charset="-34"/>
                <a:ea typeface="Aptos" panose="020B0004020202020204" pitchFamily="34" charset="0"/>
                <a:cs typeface="Cordia New" panose="020B0304020202020204" pitchFamily="34" charset="-34"/>
              </a:rPr>
              <a:t>ตลาดหุ้นไทยเคลื่อนไหวเลือกทางขึ้น คาดจากอานิสงค์กองทุนวายุภักษ์ ตลาดเคลื่อนไหวนำโดยหุ้น</a:t>
            </a:r>
            <a:r>
              <a:rPr lang="en-US" kern="100" dirty="0">
                <a:latin typeface="Cordia New" panose="020B0304020202020204" pitchFamily="34" charset="-34"/>
                <a:ea typeface="Aptos" panose="020B0004020202020204" pitchFamily="34" charset="0"/>
                <a:cs typeface="Cordia New" panose="020B0304020202020204" pitchFamily="34" charset="-34"/>
              </a:rPr>
              <a:t> DELTA</a:t>
            </a:r>
            <a:r>
              <a:rPr lang="th-TH" kern="100" dirty="0">
                <a:latin typeface="Cordia New" panose="020B0304020202020204" pitchFamily="34" charset="-34"/>
                <a:ea typeface="Aptos" panose="020B0004020202020204" pitchFamily="34" charset="0"/>
                <a:cs typeface="Cordia New" panose="020B0304020202020204" pitchFamily="34" charset="-34"/>
              </a:rPr>
              <a:t> และหุ้นในกลุ่มที่ได้อานิสงค์จาก </a:t>
            </a:r>
            <a:r>
              <a:rPr lang="en-US" kern="100" dirty="0">
                <a:latin typeface="Cordia New" panose="020B0304020202020204" pitchFamily="34" charset="-34"/>
                <a:ea typeface="Aptos" panose="020B0004020202020204" pitchFamily="34" charset="0"/>
                <a:cs typeface="Cordia New" panose="020B0304020202020204" pitchFamily="34" charset="-34"/>
              </a:rPr>
              <a:t>Data Center </a:t>
            </a:r>
            <a:r>
              <a:rPr lang="th-TH" kern="100" dirty="0">
                <a:latin typeface="Cordia New" panose="020B0304020202020204" pitchFamily="34" charset="-34"/>
                <a:ea typeface="Aptos" panose="020B0004020202020204" pitchFamily="34" charset="0"/>
                <a:cs typeface="Cordia New" panose="020B0304020202020204" pitchFamily="34" charset="-34"/>
              </a:rPr>
              <a:t>วันนี้คาดตลาดยังคงรักษา </a:t>
            </a:r>
            <a:r>
              <a:rPr lang="en-US" kern="100" dirty="0">
                <a:latin typeface="Cordia New" panose="020B0304020202020204" pitchFamily="34" charset="-34"/>
                <a:ea typeface="Aptos" panose="020B0004020202020204" pitchFamily="34" charset="0"/>
                <a:cs typeface="Cordia New" panose="020B0304020202020204" pitchFamily="34" charset="-34"/>
              </a:rPr>
              <a:t>Momentum </a:t>
            </a:r>
            <a:r>
              <a:rPr lang="th-TH" kern="100" dirty="0">
                <a:latin typeface="Cordia New" panose="020B0304020202020204" pitchFamily="34" charset="-34"/>
                <a:ea typeface="Aptos" panose="020B0004020202020204" pitchFamily="34" charset="0"/>
                <a:cs typeface="Cordia New" panose="020B0304020202020204" pitchFamily="34" charset="-34"/>
              </a:rPr>
              <a:t>เคลื่อนไหว</a:t>
            </a:r>
            <a:r>
              <a:rPr lang="en-US" kern="100" dirty="0">
                <a:latin typeface="Cordia New" panose="020B0304020202020204" pitchFamily="34" charset="-34"/>
                <a:ea typeface="Aptos" panose="020B0004020202020204" pitchFamily="34" charset="0"/>
                <a:cs typeface="Cordia New" panose="020B0304020202020204" pitchFamily="34" charset="-34"/>
              </a:rPr>
              <a:t> Sideways Up </a:t>
            </a:r>
            <a:r>
              <a:rPr lang="th-TH" kern="100" dirty="0">
                <a:latin typeface="Cordia New" panose="020B0304020202020204" pitchFamily="34" charset="-34"/>
                <a:ea typeface="Aptos" panose="020B0004020202020204" pitchFamily="34" charset="0"/>
                <a:cs typeface="Cordia New" panose="020B0304020202020204" pitchFamily="34" charset="-34"/>
              </a:rPr>
              <a:t>ต่อ หากมีการย่อ ห้ามหลุด </a:t>
            </a:r>
            <a:r>
              <a:rPr lang="en-US" kern="100" dirty="0">
                <a:latin typeface="Cordia New" panose="020B0304020202020204" pitchFamily="34" charset="-34"/>
                <a:ea typeface="Aptos" panose="020B0004020202020204" pitchFamily="34" charset="0"/>
                <a:cs typeface="Cordia New" panose="020B0304020202020204" pitchFamily="34" charset="-34"/>
              </a:rPr>
              <a:t>925 </a:t>
            </a:r>
            <a:r>
              <a:rPr lang="th-TH" kern="100" dirty="0">
                <a:latin typeface="Cordia New" panose="020B0304020202020204" pitchFamily="34" charset="-34"/>
                <a:ea typeface="Aptos" panose="020B0004020202020204" pitchFamily="34" charset="0"/>
                <a:cs typeface="Cordia New" panose="020B0304020202020204" pitchFamily="34" charset="-34"/>
              </a:rPr>
              <a:t>จุด เพื่อรักษาแนวโน้มขาขึ้น และเปิด </a:t>
            </a:r>
            <a:r>
              <a:rPr lang="en-US" kern="100" dirty="0">
                <a:latin typeface="Cordia New" panose="020B0304020202020204" pitchFamily="34" charset="-34"/>
                <a:ea typeface="Aptos" panose="020B0004020202020204" pitchFamily="34" charset="0"/>
                <a:cs typeface="Cordia New" panose="020B0304020202020204" pitchFamily="34" charset="-34"/>
              </a:rPr>
              <a:t>Long </a:t>
            </a:r>
            <a:r>
              <a:rPr lang="th-TH" kern="100" dirty="0">
                <a:latin typeface="Cordia New" panose="020B0304020202020204" pitchFamily="34" charset="-34"/>
                <a:ea typeface="Aptos" panose="020B0004020202020204" pitchFamily="34" charset="0"/>
                <a:cs typeface="Cordia New" panose="020B0304020202020204" pitchFamily="34" charset="-34"/>
              </a:rPr>
              <a:t>เมื่อตลาดย่อ บริเวณ 925-927 จุด</a:t>
            </a:r>
          </a:p>
        </p:txBody>
      </p:sp>
      <p:sp>
        <p:nvSpPr>
          <p:cNvPr id="99" name="Google Shape;99;p1"/>
          <p:cNvSpPr/>
          <p:nvPr/>
        </p:nvSpPr>
        <p:spPr>
          <a:xfrm>
            <a:off x="5092352" y="3764596"/>
            <a:ext cx="3677389" cy="10772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just">
              <a:buSzPts val="1400"/>
            </a:pPr>
            <a:r>
              <a:rPr lang="th-TH" dirty="0">
                <a:solidFill>
                  <a:schemeClr val="tx1"/>
                </a:solidFill>
                <a:latin typeface="Cordia New"/>
                <a:cs typeface="Cordia New"/>
                <a:sym typeface="Cordia New"/>
              </a:rPr>
              <a:t>ราคาทองคำโลกสัญญาทองคำตลาดนิวยอร์กปรับตัวลดลงเล็กน้อย เมื่อวานนี้ (14 ต.ค.) โดยถูกกดดันจากการแข็งค่าของเงินดอลลาร์ ซึ่งลดความน่าดึงดูดของทอง เพราะทำให้สัญญาทองมีราคาแพงขึ้นสำหรับผู้ถือครองเงินสกุลอื่น</a:t>
            </a:r>
          </a:p>
        </p:txBody>
      </p:sp>
      <p:sp>
        <p:nvSpPr>
          <p:cNvPr id="109" name="Google Shape;109;p1"/>
          <p:cNvSpPr/>
          <p:nvPr/>
        </p:nvSpPr>
        <p:spPr>
          <a:xfrm>
            <a:off x="2200278" y="971845"/>
            <a:ext cx="1504951" cy="23992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S50Z2</a:t>
            </a:r>
            <a:r>
              <a:rPr lang="th-TH" sz="13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endParaRPr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1"/>
          <p:cNvSpPr/>
          <p:nvPr/>
        </p:nvSpPr>
        <p:spPr>
          <a:xfrm>
            <a:off x="560802" y="3468441"/>
            <a:ext cx="1811381" cy="272105"/>
          </a:xfrm>
          <a:prstGeom prst="homePlate">
            <a:avLst>
              <a:gd name="adj" fmla="val 50000"/>
            </a:avLst>
          </a:prstGeom>
          <a:solidFill>
            <a:schemeClr val="tx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Wait and See</a:t>
            </a:r>
            <a:endParaRPr sz="1300" b="1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090151" y="834165"/>
            <a:ext cx="0" cy="0"/>
          </a:xfrm>
          <a:prstGeom prst="rect">
            <a:avLst/>
          </a:prstGeom>
        </p:spPr>
      </p:pic>
      <p:sp>
        <p:nvSpPr>
          <p:cNvPr id="8" name="Google Shape;98;p1">
            <a:extLst>
              <a:ext uri="{FF2B5EF4-FFF2-40B4-BE49-F238E27FC236}">
                <a16:creationId xmlns:a16="http://schemas.microsoft.com/office/drawing/2014/main" id="{EE059978-72CC-C269-9B28-141EE95DA545}"/>
              </a:ext>
            </a:extLst>
          </p:cNvPr>
          <p:cNvSpPr/>
          <p:nvPr/>
        </p:nvSpPr>
        <p:spPr>
          <a:xfrm>
            <a:off x="487640" y="3189054"/>
            <a:ext cx="2385811" cy="2464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th-TH" sz="1100" kern="100" dirty="0">
                <a:latin typeface="Cordia New" panose="020B0304020202020204" pitchFamily="34" charset="-34"/>
                <a:ea typeface="Aptos" panose="020B0004020202020204" pitchFamily="34" charset="0"/>
                <a:cs typeface="Cordia New" panose="020B0304020202020204" pitchFamily="34" charset="-34"/>
              </a:rPr>
              <a:t>หมายเหตุ</a:t>
            </a:r>
            <a:r>
              <a:rPr lang="en-US" sz="1100" kern="100" dirty="0">
                <a:latin typeface="Cordia New" panose="020B0304020202020204" pitchFamily="34" charset="-34"/>
                <a:ea typeface="Aptos" panose="020B0004020202020204" pitchFamily="34" charset="0"/>
                <a:cs typeface="Cordia New" panose="020B0304020202020204" pitchFamily="34" charset="-34"/>
              </a:rPr>
              <a:t>:</a:t>
            </a:r>
            <a:r>
              <a:rPr lang="th-TH" sz="1100" kern="100" dirty="0">
                <a:latin typeface="Cordia New" panose="020B0304020202020204" pitchFamily="34" charset="-34"/>
                <a:ea typeface="Aptos" panose="020B0004020202020204" pitchFamily="34" charset="0"/>
                <a:cs typeface="Cordia New" panose="020B0304020202020204" pitchFamily="34" charset="-34"/>
              </a:rPr>
              <a:t> ในรูปใช้ </a:t>
            </a:r>
            <a:r>
              <a:rPr lang="en-US" sz="1100" kern="100" dirty="0">
                <a:latin typeface="Cordia New" panose="020B0304020202020204" pitchFamily="34" charset="-34"/>
                <a:ea typeface="Aptos" panose="020B0004020202020204" pitchFamily="34" charset="0"/>
                <a:cs typeface="Cordia New" panose="020B0304020202020204" pitchFamily="34" charset="-34"/>
              </a:rPr>
              <a:t>EMA 89</a:t>
            </a:r>
            <a:r>
              <a:rPr lang="th-TH" sz="1100" kern="100" dirty="0">
                <a:latin typeface="Cordia New" panose="020B0304020202020204" pitchFamily="34" charset="-34"/>
                <a:ea typeface="Aptos" panose="020B0004020202020204" pitchFamily="34" charset="0"/>
                <a:cs typeface="Cordia New" panose="020B0304020202020204" pitchFamily="34" charset="-34"/>
              </a:rPr>
              <a:t> และ</a:t>
            </a:r>
            <a:r>
              <a:rPr lang="en-US" sz="1100" kern="100" dirty="0">
                <a:latin typeface="Cordia New" panose="020B0304020202020204" pitchFamily="34" charset="-34"/>
                <a:ea typeface="Aptos" panose="020B0004020202020204" pitchFamily="34" charset="0"/>
                <a:cs typeface="Cordia New" panose="020B0304020202020204" pitchFamily="34" charset="-34"/>
              </a:rPr>
              <a:t> EMA200</a:t>
            </a:r>
            <a:endParaRPr lang="en-US" sz="1100" kern="100" dirty="0">
              <a:effectLst/>
              <a:latin typeface="Cordia New" panose="020B0304020202020204" pitchFamily="34" charset="-34"/>
              <a:ea typeface="Aptos" panose="020B0004020202020204" pitchFamily="34" charset="0"/>
              <a:cs typeface="Cordia New" panose="020B0304020202020204" pitchFamily="34" charset="-34"/>
            </a:endParaRPr>
          </a:p>
        </p:txBody>
      </p:sp>
      <p:sp>
        <p:nvSpPr>
          <p:cNvPr id="13" name="Google Shape;98;p1">
            <a:extLst>
              <a:ext uri="{FF2B5EF4-FFF2-40B4-BE49-F238E27FC236}">
                <a16:creationId xmlns:a16="http://schemas.microsoft.com/office/drawing/2014/main" id="{0D23B4B4-E8E3-35B7-9285-B01A02445CEF}"/>
              </a:ext>
            </a:extLst>
          </p:cNvPr>
          <p:cNvSpPr/>
          <p:nvPr/>
        </p:nvSpPr>
        <p:spPr>
          <a:xfrm>
            <a:off x="496301" y="5763326"/>
            <a:ext cx="2385811" cy="2464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th-TH" sz="1100" kern="100" dirty="0">
                <a:latin typeface="Cordia New" panose="020B0304020202020204" pitchFamily="34" charset="-34"/>
                <a:ea typeface="Aptos" panose="020B0004020202020204" pitchFamily="34" charset="0"/>
                <a:cs typeface="Cordia New" panose="020B0304020202020204" pitchFamily="34" charset="-34"/>
              </a:rPr>
              <a:t>หมายเหตุ</a:t>
            </a:r>
            <a:r>
              <a:rPr lang="en-US" sz="1100" kern="100" dirty="0">
                <a:latin typeface="Cordia New" panose="020B0304020202020204" pitchFamily="34" charset="-34"/>
                <a:ea typeface="Aptos" panose="020B0004020202020204" pitchFamily="34" charset="0"/>
                <a:cs typeface="Cordia New" panose="020B0304020202020204" pitchFamily="34" charset="-34"/>
              </a:rPr>
              <a:t>:</a:t>
            </a:r>
            <a:r>
              <a:rPr lang="th-TH" sz="1100" kern="100" dirty="0">
                <a:latin typeface="Cordia New" panose="020B0304020202020204" pitchFamily="34" charset="-34"/>
                <a:ea typeface="Aptos" panose="020B0004020202020204" pitchFamily="34" charset="0"/>
                <a:cs typeface="Cordia New" panose="020B0304020202020204" pitchFamily="34" charset="-34"/>
              </a:rPr>
              <a:t> ในรูปใช้ </a:t>
            </a:r>
            <a:r>
              <a:rPr lang="en-US" sz="1100" kern="100" dirty="0">
                <a:latin typeface="Cordia New" panose="020B0304020202020204" pitchFamily="34" charset="-34"/>
                <a:ea typeface="Aptos" panose="020B0004020202020204" pitchFamily="34" charset="0"/>
                <a:cs typeface="Cordia New" panose="020B0304020202020204" pitchFamily="34" charset="-34"/>
              </a:rPr>
              <a:t>EMA 89</a:t>
            </a:r>
            <a:r>
              <a:rPr lang="th-TH" sz="1100" kern="100" dirty="0">
                <a:latin typeface="Cordia New" panose="020B0304020202020204" pitchFamily="34" charset="-34"/>
                <a:ea typeface="Aptos" panose="020B0004020202020204" pitchFamily="34" charset="0"/>
                <a:cs typeface="Cordia New" panose="020B0304020202020204" pitchFamily="34" charset="-34"/>
              </a:rPr>
              <a:t> และ</a:t>
            </a:r>
            <a:r>
              <a:rPr lang="en-US" sz="1100" kern="100" dirty="0">
                <a:latin typeface="Cordia New" panose="020B0304020202020204" pitchFamily="34" charset="-34"/>
                <a:ea typeface="Aptos" panose="020B0004020202020204" pitchFamily="34" charset="0"/>
                <a:cs typeface="Cordia New" panose="020B0304020202020204" pitchFamily="34" charset="-34"/>
              </a:rPr>
              <a:t> EMA200</a:t>
            </a:r>
            <a:endParaRPr lang="en-US" sz="1100" kern="100" dirty="0">
              <a:effectLst/>
              <a:latin typeface="Cordia New" panose="020B0304020202020204" pitchFamily="34" charset="-34"/>
              <a:ea typeface="Aptos" panose="020B0004020202020204" pitchFamily="34" charset="0"/>
              <a:cs typeface="Cordia New" panose="020B0304020202020204" pitchFamily="34" charset="-34"/>
            </a:endParaRPr>
          </a:p>
        </p:txBody>
      </p:sp>
      <p:graphicFrame>
        <p:nvGraphicFramePr>
          <p:cNvPr id="3" name="Google Shape;93;p1">
            <a:extLst>
              <a:ext uri="{FF2B5EF4-FFF2-40B4-BE49-F238E27FC236}">
                <a16:creationId xmlns:a16="http://schemas.microsoft.com/office/drawing/2014/main" id="{59A5ACDF-42F9-8A59-2732-7B65F0634BB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66271503"/>
              </p:ext>
            </p:extLst>
          </p:nvPr>
        </p:nvGraphicFramePr>
        <p:xfrm>
          <a:off x="5144804" y="4987892"/>
          <a:ext cx="3714373" cy="642771"/>
        </p:xfrm>
        <a:graphic>
          <a:graphicData uri="http://schemas.openxmlformats.org/drawingml/2006/table">
            <a:tbl>
              <a:tblPr firstRow="1" bandRow="1">
                <a:noFill/>
                <a:tableStyleId>{67FC5E7E-EFFB-4C8B-8B47-BA3C0EA7F0CA}</a:tableStyleId>
              </a:tblPr>
              <a:tblGrid>
                <a:gridCol w="11377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86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80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748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en-US" sz="1300" u="none" strike="noStrike" cap="none" dirty="0">
                          <a:solidFill>
                            <a:schemeClr val="bg1"/>
                          </a:solidFill>
                        </a:rPr>
                        <a:t>Entry</a:t>
                      </a:r>
                      <a:endParaRPr sz="1400" u="none" strike="noStrike" cap="none" dirty="0">
                        <a:solidFill>
                          <a:schemeClr val="bg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en-US" sz="1300" u="none" strike="noStrike" cap="none" dirty="0">
                          <a:solidFill>
                            <a:schemeClr val="bg1"/>
                          </a:solidFill>
                        </a:rPr>
                        <a:t>Target</a:t>
                      </a:r>
                      <a:endParaRPr sz="1400" u="none" strike="noStrike" cap="none" dirty="0">
                        <a:solidFill>
                          <a:schemeClr val="bg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en-US" sz="1300" u="none" strike="noStrike" cap="none" dirty="0">
                          <a:solidFill>
                            <a:schemeClr val="bg1"/>
                          </a:solidFill>
                        </a:rPr>
                        <a:t>Stop Loss</a:t>
                      </a:r>
                      <a:endParaRPr sz="1300" u="none" strike="noStrike" cap="none" dirty="0">
                        <a:solidFill>
                          <a:schemeClr val="bg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1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th-TH" sz="1600" b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2675</a:t>
                      </a:r>
                    </a:p>
                  </a:txBody>
                  <a:tcPr marL="91450" marR="91450" marT="45725" marB="45725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th-TH" sz="1600" b="0" i="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2640</a:t>
                      </a:r>
                      <a:endParaRPr sz="1600" b="0" i="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th-TH" sz="1600" b="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2680</a:t>
                      </a:r>
                      <a:endParaRPr sz="1600" b="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8" name="Google Shape;118;p1"/>
          <p:cNvSpPr/>
          <p:nvPr/>
        </p:nvSpPr>
        <p:spPr>
          <a:xfrm>
            <a:off x="505500" y="976226"/>
            <a:ext cx="1866684" cy="246436"/>
          </a:xfrm>
          <a:prstGeom prst="homePlate">
            <a:avLst>
              <a:gd name="adj" fmla="val 50000"/>
            </a:avLst>
          </a:prstGeom>
          <a:solidFill>
            <a:srgbClr val="00B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>
              <a:buSzPts val="1300"/>
            </a:pPr>
            <a:r>
              <a:rPr lang="en-US" sz="13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Long</a:t>
            </a:r>
            <a:endParaRPr sz="1300" b="1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7A9731B-2FE4-86A6-5267-938F6C8C739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0802" y="3815556"/>
            <a:ext cx="4129629" cy="177501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144D7DF-3190-8E9D-FEE8-1BDE9ECE684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5500" y="1267428"/>
            <a:ext cx="4210219" cy="180885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15870</TotalTime>
  <Words>195</Words>
  <Application>Microsoft Office PowerPoint</Application>
  <PresentationFormat>On-screen Show (4:3)</PresentationFormat>
  <Paragraphs>28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Cordia New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Krit Mr. Tanarattananon</dc:creator>
  <cp:lastModifiedBy>Strategy Team Uob Kayhian</cp:lastModifiedBy>
  <cp:revision>535</cp:revision>
  <dcterms:modified xsi:type="dcterms:W3CDTF">2024-10-15T02:49:58Z</dcterms:modified>
</cp:coreProperties>
</file>