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8953500" cy="7505700"/>
  <p:notesSz cx="6858000" cy="9144000"/>
  <p:embeddedFontLst>
    <p:embeddedFont>
      <p:font typeface="DB Heavent" panose="02000506060000020004" pitchFamily="2" charset="-34"/>
      <p:regular r:id="rId4"/>
    </p:embeddedFont>
    <p:embeddedFont>
      <p:font typeface="Libre Baskerville Italics" panose="020B0604020202020204" charset="0"/>
      <p:regular r:id="rId5"/>
    </p:embeddedFont>
    <p:embeddedFont>
      <p:font typeface="Poppins" panose="00000500000000000000" pitchFamily="2" charset="0"/>
      <p:regular r:id="rId6"/>
      <p:bold r:id="rId7"/>
      <p:italic r:id="rId8"/>
      <p:boldItalic r:id="rId9"/>
    </p:embeddedFont>
    <p:embeddedFont>
      <p:font typeface="Roboto" panose="02000000000000000000" pitchFamily="2" charset="0"/>
      <p:regular r:id="rId10"/>
      <p:bold r:id="rId11"/>
      <p:italic r:id="rId12"/>
      <p:boldItalic r:id="rId13"/>
    </p:embeddedFont>
    <p:embeddedFont>
      <p:font typeface="Roboto Bold" panose="02000000000000000000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52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22" autoAdjust="0"/>
  </p:normalViewPr>
  <p:slideViewPr>
    <p:cSldViewPr>
      <p:cViewPr varScale="1">
        <p:scale>
          <a:sx n="50" d="100"/>
          <a:sy n="50" d="100"/>
        </p:scale>
        <p:origin x="176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6E5D3-CDA1-4561-AD15-E31D4724DA54}" type="datetimeFigureOut">
              <a:rPr lang="en-US" smtClean="0"/>
              <a:t>05/11/2026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89088" y="1143000"/>
            <a:ext cx="36798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72003-6446-49D0-AE27-74F5FEA7D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68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72003-6446-49D0-AE27-74F5FEA7D0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51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m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4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812280"/>
            <a:ext cx="8953500" cy="686891"/>
            <a:chOff x="0" y="0"/>
            <a:chExt cx="3531566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31566" cy="270933"/>
            </a:xfrm>
            <a:custGeom>
              <a:avLst/>
              <a:gdLst/>
              <a:ahLst/>
              <a:cxnLst/>
              <a:rect l="l" t="t" r="r" b="b"/>
              <a:pathLst>
                <a:path w="3531566" h="270933">
                  <a:moveTo>
                    <a:pt x="0" y="0"/>
                  </a:moveTo>
                  <a:lnTo>
                    <a:pt x="3531566" y="0"/>
                  </a:lnTo>
                  <a:lnTo>
                    <a:pt x="353156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531566" cy="289983"/>
            </a:xfrm>
            <a:prstGeom prst="rect">
              <a:avLst/>
            </a:prstGeom>
          </p:spPr>
          <p:txBody>
            <a:bodyPr lIns="35225" tIns="35225" rIns="35225" bIns="35225" rtlCol="0" anchor="ctr"/>
            <a:lstStyle/>
            <a:p>
              <a:pPr algn="ctr">
                <a:lnSpc>
                  <a:spcPts val="126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86891" y="7036695"/>
            <a:ext cx="1403636" cy="287745"/>
          </a:xfrm>
          <a:custGeom>
            <a:avLst/>
            <a:gdLst/>
            <a:ahLst/>
            <a:cxnLst/>
            <a:rect l="l" t="t" r="r" b="b"/>
            <a:pathLst>
              <a:path w="1403636" h="287745">
                <a:moveTo>
                  <a:pt x="0" y="0"/>
                </a:moveTo>
                <a:lnTo>
                  <a:pt x="1403636" y="0"/>
                </a:lnTo>
                <a:lnTo>
                  <a:pt x="1403636" y="287746"/>
                </a:lnTo>
                <a:lnTo>
                  <a:pt x="0" y="28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6" name="Freeform 6"/>
          <p:cNvSpPr/>
          <p:nvPr/>
        </p:nvSpPr>
        <p:spPr>
          <a:xfrm>
            <a:off x="4390108" y="57948"/>
            <a:ext cx="4009295" cy="7505700"/>
          </a:xfrm>
          <a:custGeom>
            <a:avLst/>
            <a:gdLst/>
            <a:ahLst/>
            <a:cxnLst/>
            <a:rect l="l" t="t" r="r" b="b"/>
            <a:pathLst>
              <a:path w="4009295" h="7505700">
                <a:moveTo>
                  <a:pt x="0" y="0"/>
                </a:moveTo>
                <a:lnTo>
                  <a:pt x="4009295" y="0"/>
                </a:lnTo>
                <a:lnTo>
                  <a:pt x="4009295" y="7505700"/>
                </a:lnTo>
                <a:lnTo>
                  <a:pt x="0" y="750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9000"/>
            </a:blip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7" name="TextBox 7"/>
          <p:cNvSpPr txBox="1"/>
          <p:nvPr/>
        </p:nvSpPr>
        <p:spPr>
          <a:xfrm>
            <a:off x="7637675" y="7094311"/>
            <a:ext cx="780940" cy="177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56"/>
              </a:lnSpc>
            </a:pPr>
            <a:r>
              <a:rPr lang="en-US" sz="1040" b="1" dirty="0">
                <a:solidFill>
                  <a:srgbClr val="3B4C55"/>
                </a:solidFill>
                <a:latin typeface="Roboto Bold"/>
                <a:ea typeface="Roboto Bold"/>
                <a:cs typeface="Roboto Bold"/>
                <a:sym typeface="Roboto Bold"/>
              </a:rPr>
              <a:t>utrade.co.th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0180" y="1076515"/>
            <a:ext cx="8217570" cy="5468567"/>
            <a:chOff x="0" y="0"/>
            <a:chExt cx="1385962" cy="19598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85962" cy="1959811"/>
            </a:xfrm>
            <a:custGeom>
              <a:avLst/>
              <a:gdLst/>
              <a:ahLst/>
              <a:cxnLst/>
              <a:rect l="l" t="t" r="r" b="b"/>
              <a:pathLst>
                <a:path w="1385962" h="1959811">
                  <a:moveTo>
                    <a:pt x="0" y="0"/>
                  </a:moveTo>
                  <a:lnTo>
                    <a:pt x="1385962" y="0"/>
                  </a:lnTo>
                  <a:lnTo>
                    <a:pt x="1385962" y="1959811"/>
                  </a:lnTo>
                  <a:lnTo>
                    <a:pt x="0" y="19598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385962" cy="19883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17577" y="1076515"/>
            <a:ext cx="5735573" cy="574324"/>
            <a:chOff x="6570" y="0"/>
            <a:chExt cx="1057730" cy="142076"/>
          </a:xfrm>
          <a:solidFill>
            <a:schemeClr val="tx1"/>
          </a:solidFill>
        </p:grpSpPr>
        <p:sp>
          <p:nvSpPr>
            <p:cNvPr id="15" name="Freeform 15"/>
            <p:cNvSpPr/>
            <p:nvPr/>
          </p:nvSpPr>
          <p:spPr>
            <a:xfrm>
              <a:off x="6570" y="0"/>
              <a:ext cx="1057730" cy="142076"/>
            </a:xfrm>
            <a:custGeom>
              <a:avLst/>
              <a:gdLst/>
              <a:ahLst/>
              <a:cxnLst/>
              <a:rect l="l" t="t" r="r" b="b"/>
              <a:pathLst>
                <a:path w="1057730" h="142076">
                  <a:moveTo>
                    <a:pt x="0" y="0"/>
                  </a:moveTo>
                  <a:lnTo>
                    <a:pt x="1057730" y="0"/>
                  </a:lnTo>
                  <a:lnTo>
                    <a:pt x="1057730" y="142076"/>
                  </a:lnTo>
                  <a:lnTo>
                    <a:pt x="0" y="14207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th-TH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272" y="28575"/>
              <a:ext cx="1035277" cy="113501"/>
            </a:xfrm>
            <a:prstGeom prst="rect">
              <a:avLst/>
            </a:prstGeom>
            <a:grpFill/>
          </p:spPr>
          <p:txBody>
            <a:bodyPr/>
            <a:lstStyle>
              <a:defPPr>
                <a:defRPr lang="en-US"/>
              </a:defPPr>
            </a:lstStyle>
            <a:p>
              <a:endParaRPr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4779" y="5766734"/>
            <a:ext cx="1071304" cy="290282"/>
            <a:chOff x="0" y="0"/>
            <a:chExt cx="293006" cy="793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3006" cy="79393"/>
            </a:xfrm>
            <a:custGeom>
              <a:avLst/>
              <a:gdLst/>
              <a:ahLst/>
              <a:cxnLst/>
              <a:rect l="l" t="t" r="r" b="b"/>
              <a:pathLst>
                <a:path w="293006" h="79393">
                  <a:moveTo>
                    <a:pt x="0" y="0"/>
                  </a:moveTo>
                  <a:lnTo>
                    <a:pt x="293006" y="0"/>
                  </a:lnTo>
                  <a:lnTo>
                    <a:pt x="293006" y="79393"/>
                  </a:lnTo>
                  <a:lnTo>
                    <a:pt x="0" y="79393"/>
                  </a:lnTo>
                  <a:close/>
                </a:path>
              </a:pathLst>
            </a:custGeom>
            <a:solidFill>
              <a:srgbClr val="A89783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28575"/>
              <a:ext cx="293006" cy="50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11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53119" y="5766734"/>
            <a:ext cx="1071304" cy="290282"/>
            <a:chOff x="0" y="0"/>
            <a:chExt cx="293006" cy="793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93006" cy="79393"/>
            </a:xfrm>
            <a:custGeom>
              <a:avLst/>
              <a:gdLst/>
              <a:ahLst/>
              <a:cxnLst/>
              <a:rect l="l" t="t" r="r" b="b"/>
              <a:pathLst>
                <a:path w="293006" h="79393">
                  <a:moveTo>
                    <a:pt x="0" y="0"/>
                  </a:moveTo>
                  <a:lnTo>
                    <a:pt x="293006" y="0"/>
                  </a:lnTo>
                  <a:lnTo>
                    <a:pt x="293006" y="79393"/>
                  </a:lnTo>
                  <a:lnTo>
                    <a:pt x="0" y="79393"/>
                  </a:lnTo>
                  <a:close/>
                </a:path>
              </a:pathLst>
            </a:custGeom>
            <a:solidFill>
              <a:srgbClr val="A89783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28575"/>
              <a:ext cx="293006" cy="50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11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076823" y="5766734"/>
            <a:ext cx="1071304" cy="290282"/>
            <a:chOff x="0" y="0"/>
            <a:chExt cx="293006" cy="793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93006" cy="79393"/>
            </a:xfrm>
            <a:custGeom>
              <a:avLst/>
              <a:gdLst/>
              <a:ahLst/>
              <a:cxnLst/>
              <a:rect l="l" t="t" r="r" b="b"/>
              <a:pathLst>
                <a:path w="293006" h="79393">
                  <a:moveTo>
                    <a:pt x="0" y="0"/>
                  </a:moveTo>
                  <a:lnTo>
                    <a:pt x="293006" y="0"/>
                  </a:lnTo>
                  <a:lnTo>
                    <a:pt x="293006" y="79393"/>
                  </a:lnTo>
                  <a:lnTo>
                    <a:pt x="0" y="79393"/>
                  </a:lnTo>
                  <a:close/>
                </a:path>
              </a:pathLst>
            </a:custGeom>
            <a:solidFill>
              <a:srgbClr val="A89783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28575"/>
              <a:ext cx="293006" cy="50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11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808517" y="1076515"/>
            <a:ext cx="1623691" cy="574324"/>
            <a:chOff x="0" y="0"/>
            <a:chExt cx="317550" cy="14207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17550" cy="142076"/>
            </a:xfrm>
            <a:custGeom>
              <a:avLst/>
              <a:gdLst/>
              <a:ahLst/>
              <a:cxnLst/>
              <a:rect l="l" t="t" r="r" b="b"/>
              <a:pathLst>
                <a:path w="317550" h="142076">
                  <a:moveTo>
                    <a:pt x="0" y="0"/>
                  </a:moveTo>
                  <a:lnTo>
                    <a:pt x="317550" y="0"/>
                  </a:lnTo>
                  <a:lnTo>
                    <a:pt x="317550" y="142076"/>
                  </a:lnTo>
                  <a:lnTo>
                    <a:pt x="0" y="142076"/>
                  </a:lnTo>
                  <a:close/>
                </a:path>
              </a:pathLst>
            </a:custGeom>
            <a:solidFill>
              <a:srgbClr val="A89783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28575"/>
              <a:ext cx="317550" cy="113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11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186389" y="7141102"/>
            <a:ext cx="1243094" cy="143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4"/>
              </a:lnSpc>
            </a:pPr>
            <a:r>
              <a:rPr lang="en-US" sz="832" i="1" dirty="0">
                <a:solidFill>
                  <a:srgbClr val="3B4C55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Serious about investing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76810" y="374214"/>
            <a:ext cx="4156573" cy="571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9"/>
              </a:lnSpc>
            </a:pPr>
            <a:r>
              <a:rPr lang="en-US" sz="3328" b="1" dirty="0">
                <a:solidFill>
                  <a:srgbClr val="3B4C55"/>
                </a:solidFill>
                <a:latin typeface="Poppins" panose="00000500000000000000" pitchFamily="2" charset="0"/>
                <a:ea typeface="Roboto Bold"/>
                <a:cs typeface="Poppins" panose="00000500000000000000" pitchFamily="2" charset="0"/>
                <a:sym typeface="Roboto Bold"/>
              </a:rPr>
              <a:t>S50 TFEX Strategy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448550" y="476250"/>
            <a:ext cx="1018849" cy="52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en-US" b="1" dirty="0">
                <a:solidFill>
                  <a:srgbClr val="3B4C55"/>
                </a:solidFill>
                <a:latin typeface="Roboto Bold"/>
                <a:ea typeface="Roboto Bold"/>
                <a:cs typeface="Roboto Bold"/>
                <a:sym typeface="Roboto Bold"/>
              </a:rPr>
              <a:t>Wed 4</a:t>
            </a:r>
            <a:endParaRPr lang="th-TH" b="1" dirty="0">
              <a:solidFill>
                <a:srgbClr val="3B4C55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r"/>
            <a:r>
              <a:rPr lang="en-US" sz="1600" dirty="0">
                <a:solidFill>
                  <a:srgbClr val="3B4C55"/>
                </a:solidFill>
                <a:latin typeface="Roboto"/>
                <a:ea typeface="Roboto"/>
                <a:cs typeface="Roboto"/>
                <a:sym typeface="Roboto"/>
              </a:rPr>
              <a:t>Nov 2026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55141" y="5495823"/>
            <a:ext cx="2217241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l">
              <a:lnSpc>
                <a:spcPts val="1488"/>
              </a:lnSpc>
              <a:spcBef>
                <a:spcPct val="0"/>
              </a:spcBef>
            </a:pPr>
            <a:r>
              <a:rPr lang="en-US" sz="1200" u="none" strike="noStrike" dirty="0" err="1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หมายเหตุ</a:t>
            </a:r>
            <a:r>
              <a:rPr lang="en-US" sz="1200" u="none" strike="noStrike" dirty="0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: </a:t>
            </a:r>
            <a:r>
              <a:rPr lang="en-US" sz="1200" u="none" strike="noStrike" dirty="0" err="1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ในรูปใช้</a:t>
            </a:r>
            <a:r>
              <a:rPr lang="en-US" sz="1200" u="none" strike="noStrike" dirty="0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 EMA200 </a:t>
            </a:r>
            <a:r>
              <a:rPr lang="en-US" sz="1200" u="none" strike="noStrike" dirty="0" err="1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และ</a:t>
            </a:r>
            <a:r>
              <a:rPr lang="en-US" sz="1200" u="none" strike="noStrike" dirty="0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 Timeframe </a:t>
            </a:r>
            <a:r>
              <a:rPr lang="en-US" sz="1200" dirty="0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2</a:t>
            </a:r>
            <a:r>
              <a:rPr lang="en-US" sz="1200" u="none" strike="noStrike" dirty="0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 </a:t>
            </a:r>
            <a:r>
              <a:rPr lang="en-US" sz="1200" u="none" strike="noStrike" dirty="0" err="1">
                <a:solidFill>
                  <a:srgbClr val="3B4C55"/>
                </a:solidFill>
                <a:latin typeface="DB Heavent" panose="02000506060000020004" pitchFamily="2" charset="-34"/>
                <a:ea typeface="DB Heavent"/>
                <a:cs typeface="DB Heavent" panose="02000506060000020004" pitchFamily="2" charset="-34"/>
                <a:sym typeface="DB Heavent"/>
              </a:rPr>
              <a:t>ชั่วโมง</a:t>
            </a:r>
            <a:endParaRPr lang="en-US" sz="1200" u="none" strike="noStrike" dirty="0">
              <a:solidFill>
                <a:srgbClr val="3B4C55"/>
              </a:solidFill>
              <a:latin typeface="DB Heavent" panose="02000506060000020004" pitchFamily="2" charset="-34"/>
              <a:ea typeface="DB Heavent"/>
              <a:cs typeface="DB Heavent" panose="02000506060000020004" pitchFamily="2" charset="-34"/>
              <a:sym typeface="DB Heavent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803839" y="5788782"/>
            <a:ext cx="713184" cy="250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ENTRY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019789" y="5776108"/>
            <a:ext cx="749441" cy="250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TARGET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113901" y="5780791"/>
            <a:ext cx="997148" cy="519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STOP LOSS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996423" y="6133871"/>
            <a:ext cx="437257" cy="278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th-TH" sz="2000" b="1" dirty="0">
                <a:solidFill>
                  <a:srgbClr val="3B4C55"/>
                </a:solidFill>
                <a:latin typeface="DB Heavent" panose="02000506060000020004" pitchFamily="2" charset="-34"/>
                <a:ea typeface="Roboto Bold"/>
                <a:cs typeface="DB Heavent" panose="02000506060000020004" pitchFamily="2" charset="-34"/>
                <a:sym typeface="Roboto Bold"/>
              </a:rPr>
              <a:t>1025</a:t>
            </a:r>
            <a:endParaRPr lang="en-US" sz="2000" b="1" dirty="0">
              <a:solidFill>
                <a:srgbClr val="3B4C55"/>
              </a:solidFill>
              <a:latin typeface="DB Heavent" panose="02000506060000020004" pitchFamily="2" charset="-34"/>
              <a:ea typeface="Roboto Bold"/>
              <a:cs typeface="DB Heavent" panose="02000506060000020004" pitchFamily="2" charset="-34"/>
              <a:sym typeface="Roboto Bold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2179432" y="6141039"/>
            <a:ext cx="437256" cy="278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000" b="1" dirty="0">
                <a:solidFill>
                  <a:srgbClr val="3B4C55"/>
                </a:solidFill>
                <a:latin typeface="DB Heavent" panose="02000506060000020004" pitchFamily="2" charset="-34"/>
                <a:ea typeface="Roboto Bold"/>
                <a:cs typeface="DB Heavent" panose="02000506060000020004" pitchFamily="2" charset="-34"/>
                <a:sym typeface="Roboto Bold"/>
              </a:rPr>
              <a:t> </a:t>
            </a:r>
            <a:r>
              <a:rPr lang="th-TH" sz="2000" b="1" dirty="0">
                <a:solidFill>
                  <a:srgbClr val="3B4C55"/>
                </a:solidFill>
                <a:latin typeface="DB Heavent" panose="02000506060000020004" pitchFamily="2" charset="-34"/>
                <a:ea typeface="Roboto Bold"/>
                <a:cs typeface="DB Heavent" panose="02000506060000020004" pitchFamily="2" charset="-34"/>
                <a:sym typeface="Roboto Bold"/>
              </a:rPr>
              <a:t>1005</a:t>
            </a:r>
            <a:endParaRPr lang="en-US" sz="2000" b="1" dirty="0">
              <a:solidFill>
                <a:srgbClr val="3B4C55"/>
              </a:solidFill>
              <a:latin typeface="DB Heavent" panose="02000506060000020004" pitchFamily="2" charset="-34"/>
              <a:ea typeface="Roboto Bold"/>
              <a:cs typeface="DB Heavent" panose="02000506060000020004" pitchFamily="2" charset="-34"/>
              <a:sym typeface="Roboto Bold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3362440" y="6124786"/>
            <a:ext cx="437256" cy="278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th-TH" sz="2000" b="1" dirty="0">
                <a:solidFill>
                  <a:srgbClr val="3B4C55"/>
                </a:solidFill>
                <a:latin typeface="DB Heavent" panose="02000506060000020004" pitchFamily="2" charset="-34"/>
                <a:ea typeface="Roboto Bold"/>
                <a:cs typeface="DB Heavent" panose="02000506060000020004" pitchFamily="2" charset="-34"/>
                <a:sym typeface="Roboto Bold"/>
              </a:rPr>
              <a:t>1035</a:t>
            </a:r>
            <a:endParaRPr lang="en-US" sz="2000" b="1" dirty="0">
              <a:solidFill>
                <a:srgbClr val="3B4C55"/>
              </a:solidFill>
              <a:latin typeface="DB Heavent" panose="02000506060000020004" pitchFamily="2" charset="-34"/>
              <a:ea typeface="Roboto Bold"/>
              <a:cs typeface="DB Heavent" panose="02000506060000020004" pitchFamily="2" charset="-34"/>
              <a:sym typeface="Roboto Bold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534885" y="1162050"/>
            <a:ext cx="2081803" cy="377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079"/>
              </a:lnSpc>
              <a:spcBef>
                <a:spcPct val="0"/>
              </a:spcBef>
            </a:pPr>
            <a:r>
              <a:rPr lang="en-US" sz="2199" b="1" dirty="0">
                <a:solidFill>
                  <a:srgbClr val="FFFFFF"/>
                </a:solidFill>
                <a:latin typeface="Poppins" panose="00000500000000000000" pitchFamily="2" charset="0"/>
                <a:ea typeface="Roboto Bold"/>
                <a:cs typeface="Poppins" panose="00000500000000000000" pitchFamily="2" charset="0"/>
                <a:sym typeface="Roboto Bold"/>
              </a:rPr>
              <a:t>Wait and See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4916269" y="1152450"/>
            <a:ext cx="1124121" cy="375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S50</a:t>
            </a:r>
            <a:r>
              <a:rPr lang="en-US" sz="2400" b="1" u="none" strike="noStrike" dirty="0">
                <a:solidFill>
                  <a:schemeClr val="bg1"/>
                </a:solidFill>
                <a:latin typeface="Roboto Bold"/>
                <a:ea typeface="Roboto Bold"/>
                <a:cs typeface="Roboto Bold"/>
                <a:sym typeface="Roboto Bold"/>
              </a:rPr>
              <a:t>Z2</a:t>
            </a:r>
            <a:r>
              <a:rPr lang="th-TH" sz="2400" b="1" u="none" strike="noStrike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6</a:t>
            </a:r>
            <a:endParaRPr lang="en-US" sz="2400" b="1" u="none" strike="noStrike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5890A9-4B85-2AFA-E562-90F409FDF7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75" y="1708599"/>
            <a:ext cx="6728900" cy="3751286"/>
          </a:xfrm>
          <a:prstGeom prst="rect">
            <a:avLst/>
          </a:prstGeom>
        </p:spPr>
      </p:pic>
      <p:sp>
        <p:nvSpPr>
          <p:cNvPr id="50" name="TextBox 50"/>
          <p:cNvSpPr txBox="1"/>
          <p:nvPr/>
        </p:nvSpPr>
        <p:spPr>
          <a:xfrm>
            <a:off x="4597620" y="4538672"/>
            <a:ext cx="3996666" cy="2346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9"/>
              </a:lnSpc>
              <a:spcBef>
                <a:spcPct val="0"/>
              </a:spcBef>
            </a:pPr>
            <a:r>
              <a:rPr lang="th-TH" sz="1600" b="1" dirty="0">
                <a:solidFill>
                  <a:srgbClr val="3B4C55"/>
                </a:solidFill>
                <a:latin typeface="DB Heavent" panose="02000506060000020004" pitchFamily="2" charset="-34"/>
                <a:ea typeface="Canva Sans Bold"/>
                <a:cs typeface="DB Heavent" panose="02000506060000020004" pitchFamily="2" charset="-34"/>
                <a:sym typeface="Canva Sans Bold"/>
              </a:rPr>
              <a:t>ติดตามผล </a:t>
            </a:r>
            <a:r>
              <a:rPr lang="en-US" sz="1600" b="1" dirty="0">
                <a:solidFill>
                  <a:srgbClr val="3B4C55"/>
                </a:solidFill>
                <a:latin typeface="DB Heavent" panose="02000506060000020004" pitchFamily="2" charset="-34"/>
                <a:ea typeface="Canva Sans Bold"/>
                <a:cs typeface="DB Heavent" panose="02000506060000020004" pitchFamily="2" charset="-34"/>
                <a:sym typeface="Canva Sans Bold"/>
              </a:rPr>
              <a:t>US Election </a:t>
            </a:r>
            <a:r>
              <a:rPr lang="th-TH" sz="1600" b="1" dirty="0">
                <a:solidFill>
                  <a:srgbClr val="3B4C55"/>
                </a:solidFill>
                <a:latin typeface="DB Heavent" panose="02000506060000020004" pitchFamily="2" charset="-34"/>
                <a:ea typeface="Canva Sans Bold"/>
                <a:cs typeface="DB Heavent" panose="02000506060000020004" pitchFamily="2" charset="-34"/>
                <a:sym typeface="Canva Sans Bold"/>
              </a:rPr>
              <a:t>คาดจะเห็น</a:t>
            </a:r>
            <a:r>
              <a:rPr lang="en-US" sz="1600" b="1" dirty="0">
                <a:solidFill>
                  <a:srgbClr val="3B4C55"/>
                </a:solidFill>
                <a:latin typeface="DB Heavent" panose="02000506060000020004" pitchFamily="2" charset="-34"/>
                <a:ea typeface="Canva Sans Bold"/>
                <a:cs typeface="DB Heavent" panose="02000506060000020004" pitchFamily="2" charset="-34"/>
                <a:sym typeface="Canva Sans Bold"/>
              </a:rPr>
              <a:t> Democrat Sweep </a:t>
            </a:r>
            <a:endParaRPr lang="th-TH" sz="1600" b="1" dirty="0">
              <a:solidFill>
                <a:srgbClr val="3B4C55"/>
              </a:solidFill>
              <a:latin typeface="DB Heavent" panose="02000506060000020004" pitchFamily="2" charset="-34"/>
              <a:ea typeface="Canva Sans Bold"/>
              <a:cs typeface="DB Heavent" panose="02000506060000020004" pitchFamily="2" charset="-34"/>
              <a:sym typeface="Canva Sans Bold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4604644" y="4861109"/>
            <a:ext cx="4000680" cy="1723549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buSzPts val="1400"/>
            </a:pP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ตลาดหุ้นไทยปิดลบ 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(3 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พ.ย.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)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 กดดันจากแรงขายหุ้นอิเล็กทรอนิกส์ทั่วโลก และราคาน้ำมันดิบที่ปรับตัวลงต่ำกว่า 100 ดอลลาร์สหรัฐฯ ต่อบาร์เรล 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 </a:t>
            </a:r>
            <a:r>
              <a:rPr lang="th-TH" sz="1600" b="1" u="sng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ระยะกลาง 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ปรับกรอบลง แนวรับ 1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,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450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 – 1,515 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จุด จากเดิมที่ 1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,515 –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 1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,550 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จุด </a:t>
            </a:r>
            <a:r>
              <a:rPr lang="th-TH" sz="1600" b="1" u="sng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ระยะสั้น 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ภาพรวมบรรยากาศการลงทุน ถูกกดดัน อย่างไรก็ดีราคาน้ำมันที่ปรับตัวลงยังกดดัน เลือกเล่นรายตัวโดยเฉพาะกลุ่ม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 Domestic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 คาดตลาดยังเคลื่อนไหวได้ดีแม้กรอบแคบ 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Wait and See 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เด้ง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 Short 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เป้าถัดไปมอง </a:t>
            </a:r>
            <a:r>
              <a:rPr lang="en-US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1,450 </a:t>
            </a:r>
            <a:r>
              <a:rPr lang="th-TH" sz="1600" dirty="0">
                <a:latin typeface="DB Heavent" panose="02000506060000020004" pitchFamily="2" charset="-34"/>
                <a:cs typeface="DB Heavent" panose="02000506060000020004" pitchFamily="2" charset="-34"/>
                <a:sym typeface="Cordia New"/>
              </a:rPr>
              <a:t>จุด</a:t>
            </a:r>
            <a:endParaRPr lang="en-US" sz="1599" dirty="0">
              <a:latin typeface="DB Heavent" panose="02000506060000020004" pitchFamily="2" charset="-34"/>
              <a:ea typeface="DB Heavent"/>
              <a:cs typeface="DB Heavent" panose="02000506060000020004" pitchFamily="2" charset="-34"/>
              <a:sym typeface="DB Heaven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5189</TotalTime>
  <Words>145</Words>
  <Application>Microsoft Office PowerPoint</Application>
  <PresentationFormat>Custom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Libre Baskerville Italics</vt:lpstr>
      <vt:lpstr>Aptos</vt:lpstr>
      <vt:lpstr>Roboto</vt:lpstr>
      <vt:lpstr>Poppins</vt:lpstr>
      <vt:lpstr>Arial</vt:lpstr>
      <vt:lpstr>Roboto Bold</vt:lpstr>
      <vt:lpstr>DB Heavent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TFEX Template</dc:title>
  <dc:creator>Natthaporn Siripanjana</dc:creator>
  <cp:lastModifiedBy>Natthida Chuaysong</cp:lastModifiedBy>
  <cp:revision>183</cp:revision>
  <dcterms:created xsi:type="dcterms:W3CDTF">2006-08-16T00:00:00Z</dcterms:created>
  <dcterms:modified xsi:type="dcterms:W3CDTF">2026-11-05T01:29:21Z</dcterms:modified>
  <dc:identifier>DAHJU0kd-7k</dc:identifier>
</cp:coreProperties>
</file>